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webp" ContentType="image/webp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sm.presentations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648" r:id="rId5"/>
  </p:sldMasterIdLst>
  <p:sldIdLst>
    <p:sldId id="256" r:id="rId6"/>
    <p:sldId id="258" r:id="rId7"/>
    <p:sldId id="259" r:id="rId8"/>
    <p:sldId id="262" r:id="rId9"/>
    <p:sldId id="261" r:id="rId10"/>
    <p:sldId id="260" r:id="rId11"/>
    <p:sldId id="263" r:id="rId12"/>
    <p:sldId id="265" r:id="rId13"/>
    <p:sldId id="266" r:id="rId14"/>
    <p:sldId id="264" r:id="rId15"/>
    <p:sldId id="267" r:id="rId16"/>
    <p:sldId id="268" r:id="rId17"/>
    <p:sldId id="274" r:id="rId18"/>
    <p:sldId id="275" r:id="rId19"/>
    <p:sldId id="269" r:id="rId20"/>
    <p:sldId id="270" r:id="rId21"/>
    <p:sldId id="271" r:id="rId22"/>
  </p:sldIdLst>
  <p:hf sldNum="0" hdr="0" ftr="0" dt="0">
    <p:prHF dtFmt="0" ftrStr="zzxzxc"/>
  </p:hf>
  <p:sldSz cx="12192000" cy="6858000"/>
  <p:notesSz cx="6858000" cy="12192000"/>
  <p:defaultTextStyle>
    <a:lvl1pPr marL="0" marR="0" indent="0" algn="l" defTabSz="457200">
      <a:hyphen val="0"/>
      <a:lnSpc>
        <a:spcPct val="100000"/>
      </a:lnSpc>
      <a:spcBef>
        <a:spcPts val="0"/>
      </a:spcBef>
      <a:spcAft>
        <a:spcPts val="0"/>
      </a:spcAft>
      <a:buNone/>
      <p:prBullet>
        <a:buNone/>
      </p:prBullet>
      <a:tabLst/>
      <a:defRPr sz="1800" b="0" i="0" u="none" strike="noStrike" kern="1" cap="none" spc="0" prSpc="50" pitch="5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1pPr>
    <a:lvl2pPr marL="457200" marR="0" indent="0" algn="l" defTabSz="457200">
      <a:hyphen val="0"/>
      <a:lnSpc>
        <a:spcPct val="100000"/>
      </a:lnSpc>
      <a:spcBef>
        <a:spcPts val="0"/>
      </a:spcBef>
      <a:spcAft>
        <a:spcPts val="0"/>
      </a:spcAft>
      <a:buNone/>
      <p:prBullet>
        <a:buNone/>
      </p:prBullet>
      <a:tabLst/>
      <a:defRPr sz="1800" b="0" i="0" u="none" strike="noStrike" kern="1" cap="none" spc="0" prSpc="50" pitch="5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2pPr>
    <a:lvl3pPr marL="914400" marR="0" indent="0" algn="l" defTabSz="457200">
      <a:hyphen val="0"/>
      <a:lnSpc>
        <a:spcPct val="100000"/>
      </a:lnSpc>
      <a:spcBef>
        <a:spcPts val="0"/>
      </a:spcBef>
      <a:spcAft>
        <a:spcPts val="0"/>
      </a:spcAft>
      <a:buNone/>
      <p:prBullet>
        <a:buNone/>
      </p:prBullet>
      <a:tabLst/>
      <a:defRPr sz="1800" b="0" i="0" u="none" strike="noStrike" kern="1" cap="none" spc="0" prSpc="50" pitch="5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3pPr>
    <a:lvl4pPr marL="1371600" marR="0" indent="0" algn="l" defTabSz="457200">
      <a:hyphen val="0"/>
      <a:lnSpc>
        <a:spcPct val="100000"/>
      </a:lnSpc>
      <a:spcBef>
        <a:spcPts val="0"/>
      </a:spcBef>
      <a:spcAft>
        <a:spcPts val="0"/>
      </a:spcAft>
      <a:buNone/>
      <p:prBullet>
        <a:buNone/>
      </p:prBullet>
      <a:tabLst/>
      <a:defRPr sz="1800" b="0" i="0" u="none" strike="noStrike" kern="1" cap="none" spc="0" prSpc="50" pitch="5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4pPr>
    <a:lvl5pPr marL="1828800" marR="0" indent="0" algn="l" defTabSz="457200">
      <a:hyphen val="0"/>
      <a:lnSpc>
        <a:spcPct val="100000"/>
      </a:lnSpc>
      <a:spcBef>
        <a:spcPts val="0"/>
      </a:spcBef>
      <a:spcAft>
        <a:spcPts val="0"/>
      </a:spcAft>
      <a:buNone/>
      <p:prBullet>
        <a:buNone/>
      </p:prBullet>
      <a:tabLst/>
      <a:defRPr sz="1800" b="0" i="0" u="none" strike="noStrike" kern="1" cap="none" spc="0" prSpc="50" pitch="5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5pPr>
    <a:lvl6pPr marL="2286000" marR="0" indent="0" algn="l" defTabSz="457200">
      <a:hyphen val="0"/>
      <a:lnSpc>
        <a:spcPct val="100000"/>
      </a:lnSpc>
      <a:spcBef>
        <a:spcPts val="0"/>
      </a:spcBef>
      <a:spcAft>
        <a:spcPts val="0"/>
      </a:spcAft>
      <a:buNone/>
      <p:prBullet>
        <a:buNone/>
      </p:prBullet>
      <a:tabLst/>
      <a:defRPr sz="1800" b="0" i="0" u="none" strike="noStrike" kern="1" cap="none" spc="0" prSpc="50" pitch="5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6pPr>
    <a:lvl7pPr marL="2743200" marR="0" indent="0" algn="l" defTabSz="457200">
      <a:hyphen val="0"/>
      <a:lnSpc>
        <a:spcPct val="100000"/>
      </a:lnSpc>
      <a:spcBef>
        <a:spcPts val="0"/>
      </a:spcBef>
      <a:spcAft>
        <a:spcPts val="0"/>
      </a:spcAft>
      <a:buNone/>
      <p:prBullet>
        <a:buNone/>
      </p:prBullet>
      <a:tabLst/>
      <a:defRPr sz="1800" b="0" i="0" u="none" strike="noStrike" kern="1" cap="none" spc="0" prSpc="50" pitch="5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7pPr>
    <a:lvl8pPr marL="3200400" marR="0" indent="0" algn="l" defTabSz="457200">
      <a:hyphen val="0"/>
      <a:lnSpc>
        <a:spcPct val="100000"/>
      </a:lnSpc>
      <a:spcBef>
        <a:spcPts val="0"/>
      </a:spcBef>
      <a:spcAft>
        <a:spcPts val="0"/>
      </a:spcAft>
      <a:buNone/>
      <p:prBullet>
        <a:buNone/>
      </p:prBullet>
      <a:tabLst/>
      <a:defRPr sz="1800" b="0" i="0" u="none" strike="noStrike" kern="1" cap="none" spc="0" prSpc="50" pitch="5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8pPr>
    <a:lvl9pPr marL="3657600" marR="0" indent="0" algn="l" defTabSz="457200">
      <a:hyphen val="0"/>
      <a:lnSpc>
        <a:spcPct val="100000"/>
      </a:lnSpc>
      <a:spcBef>
        <a:spcPts val="0"/>
      </a:spcBef>
      <a:spcAft>
        <a:spcPts val="0"/>
      </a:spcAft>
      <a:buNone/>
      <p:prBullet>
        <a:buNone/>
      </p:prBullet>
      <a:tabLst/>
      <a:defRPr sz="1800" b="0" i="0" u="none" strike="noStrike" kern="1" cap="none" spc="0" prSpc="50" pitch="5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r:smAppRevision xmlns:pr="smNativeData" xmlns="smNativeData" dt="1765683403" val="1228" rev64="64" revOS="3"/>
  <pr:smFileRevision xmlns:pr="smNativeData" xmlns="smNativeData" dt="1765683403" val="101"/>
  <p:showPr showNarration="1">
    <p:penClr>
      <a:srgbClr val="0000FF"/>
    </p:penClr>
  </p:showPr>
  <p:extLst>
    <p:ext uri="smNativeData">
      <pr:guideOptions xmlns:pr="smNativeData" xmlns="smNativeData" dt="1765683403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74" d="100"/>
          <a:sy n="74" d="100"/>
        </p:scale>
        <p:origin x="888" y="212"/>
      </p:cViewPr>
      <p:guideLst x="0" y="0"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4" d="100"/>
        <a:sy n="14" d="100"/>
      </p:scale>
      <p:origin x="0" y="0"/>
    </p:cViewPr>
  </p:sorterViewPr>
  <p:notesViewPr>
    <p:cSldViewPr snapToObjects="1" showGuides="1">
      <p:cViewPr>
        <p:scale>
          <a:sx n="74" d="100"/>
          <a:sy n="74" d="100"/>
        </p:scale>
        <p:origin x="888" y="212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/Relationships>
</file>

<file path=ppt/media/image1.jpe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2.png>
</file>

<file path=ppt/media/image3.gif>
</file>

<file path=ppt/media/image4.png>
</file>

<file path=ppt/media/image5.gif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UAABoNAABgRQAAJhYAABAAAAAmAAAACAAAAAEAAAAAAAAA"/>
              </a:ext>
            </a:extLst>
          </p:cNvSpPr>
          <p:nvPr>
            <p:ph type="ctrTitle"/>
          </p:nvPr>
        </p:nvSpPr>
        <p:spPr>
          <a:xfrm>
            <a:off x="914400" y="2129790"/>
            <a:ext cx="10363200" cy="1470660"/>
          </a:xfr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AsAAOgXAADAPwAAsCIAABAAAAAmAAAACAAAAAGAAAAAAAAA"/>
              </a:ext>
            </a:extLst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p:prBullet>
                <a:buNone/>
              </p:prBullet>
            </a:lvl1pPr>
            <a:lvl2pPr marL="457200" indent="0" algn="ctr">
              <a:buNone/>
              <p:prBullet>
                <a:buNone/>
              </p:prBullet>
            </a:lvl2pPr>
            <a:lvl3pPr marL="914400" indent="0" algn="ctr">
              <a:buNone/>
              <p:prBullet>
                <a:buNone/>
              </p:prBullet>
            </a:lvl3pPr>
            <a:lvl4pPr marL="1371600" indent="0" algn="ctr">
              <a:buNone/>
              <p:prBullet>
                <a:buNone/>
              </p:prBullet>
            </a:lvl4pPr>
            <a:lvl5pPr marL="1828800" indent="0" algn="ctr">
              <a:buNone/>
              <p:prBullet>
                <a:buNone/>
              </p:prBullet>
            </a:lvl5pPr>
            <a:lvl6pPr marL="2286000" indent="0" algn="ctr">
              <a:buNone/>
              <p:prBullet>
                <a:buNone/>
              </p:prBullet>
            </a:lvl6pPr>
            <a:lvl7pPr marL="2743200" indent="0" algn="ctr">
              <a:buNone/>
              <p:prBullet>
                <a:buNone/>
              </p:prBullet>
            </a:lvl7pPr>
            <a:lvl8pPr marL="3200400" indent="0" algn="ctr">
              <a:buNone/>
              <p:prBullet>
                <a:buNone/>
              </p:prBullet>
            </a:lvl8pPr>
            <a:lvl9pPr marL="3657600" indent="0" algn="ctr">
              <a:buNone/>
              <p:prBullet>
                <a:buNone/>
              </p:prBullet>
            </a:lvl9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QAZ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0A8820C1-8FE7-DDD6-A930-79836E7E5F2C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QAZ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Zulfian — GNOME Asia Summit 2025 — Tokyo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688C9549-0785-D963-CB34-F136DB7A3DA4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BAAAAAmAAAACAAAAAIQAAAAAAAA"/>
              </a:ext>
            </a:extLst>
          </p:cNvSpPr>
          <p:nvPr>
            <p:ph idx="1"/>
          </p:nvPr>
        </p:nvSpPr>
        <p:spPr/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16901F5-BBFC-3CF7-B2D1-4DA24F9F4418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5A9CB30E-40B7-C945-F924-B610FD6A0FE3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DYAALABAABARwAAsCUAABAAAAAmAAAACAAAAIMQAAAAAAAA"/>
              </a:ext>
            </a:extLst>
          </p:cNvSpPr>
          <p:nvPr>
            <p:ph type="title"/>
          </p:nvPr>
        </p:nvSpPr>
        <p:spPr>
          <a:xfrm>
            <a:off x="8839200" y="274320"/>
            <a:ext cx="2743200" cy="5852160"/>
          </a:xfrm>
        </p:spPr>
        <p:txBody>
          <a:bodyPr vert="vert" wrap="square" lIns="91440" tIns="45720" rIns="91440" bIns="4572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AfNQAAsCUAABAAAAAmAAAACAAAAAMQAAAAAAAA"/>
              </a:ext>
            </a:extLst>
          </p:cNvSpPr>
          <p:nvPr>
            <p:ph idx="1"/>
          </p:nvPr>
        </p:nvSpPr>
        <p:spPr>
          <a:xfrm>
            <a:off x="609600" y="274320"/>
            <a:ext cx="8025765" cy="5852160"/>
          </a:xfrm>
        </p:spPr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4CB0CAE-E0C9-9EFA-8773-16AF423D7143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DA5B796-D8D0-F041-9E1D-2E14F953687B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6AE38BF9-B787-B67D-C95B-4128C5153F14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24AF266-28FF-1F04-B1F2-DE51BCBC478B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QUAABwbAACtRQAAfSMAABAAAAAmAAAACAAAAIGQAAAAAAAA"/>
              </a:ext>
            </a:extLst>
          </p:cNvSpPr>
          <p:nvPr>
            <p:ph type="title"/>
          </p:nvPr>
        </p:nvSpPr>
        <p:spPr>
          <a:xfrm>
            <a:off x="963295" y="4406900"/>
            <a:ext cx="10363200" cy="1362075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l">
              <a:defRPr sz="4000" b="1" cap="all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QAZ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QUAAOERAACtRQAAHBsAABAAAAAmAAAACAAAAIGQAAAAAAAA"/>
              </a:ext>
            </a:extLst>
          </p:cNvSpPr>
          <p:nvPr>
            <p:ph idx="1"/>
          </p:nvPr>
        </p:nvSpPr>
        <p:spPr>
          <a:xfrm>
            <a:off x="963295" y="2906395"/>
            <a:ext cx="10363200" cy="150050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p:prBullet>
                <a:buNone/>
              </p:prBullet>
              <a:defRPr sz="2000" cap="none"/>
            </a:lvl1pPr>
            <a:lvl2pPr marL="457200" indent="0">
              <a:buNone/>
              <p:prBullet>
                <a:buNone/>
              </p:prBullet>
              <a:defRPr sz="1800" cap="none"/>
            </a:lvl2pPr>
            <a:lvl3pPr marL="914400" indent="0">
              <a:buNone/>
              <p:prBullet>
                <a:buNone/>
              </p:prBullet>
              <a:defRPr sz="1600" cap="none"/>
            </a:lvl3pPr>
            <a:lvl4pPr marL="1371600" indent="0">
              <a:buNone/>
              <p:prBullet>
                <a:buNone/>
              </p:prBullet>
              <a:defRPr sz="1400" cap="none"/>
            </a:lvl4pPr>
            <a:lvl5pPr marL="1828800" indent="0">
              <a:buNone/>
              <p:prBullet>
                <a:buNone/>
              </p:prBullet>
              <a:defRPr sz="1400" cap="none"/>
            </a:lvl5pPr>
            <a:lvl6pPr marL="2286000" indent="0">
              <a:buNone/>
              <p:prBullet>
                <a:buNone/>
              </p:prBullet>
              <a:defRPr sz="1400" cap="none"/>
            </a:lvl6pPr>
            <a:lvl7pPr marL="2743200" indent="0">
              <a:buNone/>
              <p:prBullet>
                <a:buNone/>
              </p:prBullet>
              <a:defRPr sz="1400" cap="none"/>
            </a:lvl7pPr>
            <a:lvl8pPr marL="3200400" indent="0">
              <a:buNone/>
              <p:prBullet>
                <a:buNone/>
              </p:prBullet>
              <a:defRPr sz="1400" cap="none"/>
            </a:lvl8pPr>
            <a:lvl9pPr marL="3657600" indent="0">
              <a:buNone/>
              <p:prBullet>
                <a:buNone/>
              </p:prBullet>
              <a:defRPr sz="14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029739C-D2FD-7C85-B391-24D03DDF457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68A158C-C2CB-DFE3-8532-34B65B7C7361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DhJAAAsCUAABAAAAAmAAAACAAAAAGAAAAAAAAA"/>
              </a:ext>
            </a:extLst>
          </p:cNvSpPr>
          <p:nvPr>
            <p:ph idx="1"/>
          </p:nvPr>
        </p:nvSpPr>
        <p:spPr>
          <a:xfrm>
            <a:off x="609600" y="1600200"/>
            <a:ext cx="5385435" cy="4526280"/>
          </a:xfrm>
        </p:spPr>
        <p:txBody>
          <a:bodyPr/>
          <a:lstStyle>
            <a:lvl1pPr>
              <a:defRPr sz="2800" cap="none"/>
            </a:lvl1pPr>
            <a:lvl2pPr>
              <a:defRPr sz="2400" cap="none"/>
            </a:lvl2pPr>
            <a:lvl3pPr>
              <a:defRPr sz="2000" cap="none"/>
            </a:lvl3pPr>
            <a:lvl4pPr>
              <a:defRPr sz="1800" cap="none"/>
            </a:lvl4pPr>
            <a:lvl5pPr>
              <a:defRPr sz="1800" cap="none"/>
            </a:lvl5pPr>
            <a:lvl6pPr>
              <a:defRPr sz="1800" cap="none"/>
            </a:lvl6pPr>
            <a:lvl7pPr>
              <a:defRPr sz="1800" cap="none"/>
            </a:lvl7pPr>
            <a:lvl8pPr>
              <a:defRPr sz="1800" cap="none"/>
            </a:lvl8pPr>
            <a:lvl9pPr>
              <a:defRPr sz="18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yYAANgJAABARwAAsCUAABAAAAAmAAAACAAAAAGAAAAAAAAA"/>
              </a:ext>
            </a:extLst>
          </p:cNvSpPr>
          <p:nvPr>
            <p:ph idx="2"/>
          </p:nvPr>
        </p:nvSpPr>
        <p:spPr>
          <a:xfrm>
            <a:off x="6196965" y="1600200"/>
            <a:ext cx="5385435" cy="4526280"/>
          </a:xfrm>
        </p:spPr>
        <p:txBody>
          <a:bodyPr/>
          <a:lstStyle>
            <a:lvl1pPr>
              <a:defRPr sz="2800" cap="none"/>
            </a:lvl1pPr>
            <a:lvl2pPr>
              <a:defRPr sz="2400" cap="none"/>
            </a:lvl2pPr>
            <a:lvl3pPr>
              <a:defRPr sz="2000" cap="none"/>
            </a:lvl3pPr>
            <a:lvl4pPr>
              <a:defRPr sz="1800" cap="none"/>
            </a:lvl4pPr>
            <a:lvl5pPr>
              <a:defRPr sz="1800" cap="none"/>
            </a:lvl5pPr>
            <a:lvl6pPr>
              <a:defRPr sz="1800" cap="none"/>
            </a:lvl6pPr>
            <a:lvl7pPr>
              <a:defRPr sz="1800" cap="none"/>
            </a:lvl7pPr>
            <a:lvl8pPr>
              <a:defRPr sz="1800" cap="none"/>
            </a:lvl8pPr>
            <a:lvl9pPr>
              <a:defRPr sz="18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7769AF1E-509A-3C59-D4D1-A60CE19F22F3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91CBA88-C6C4-494C-8AA4-3019F4EA7C65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HEJAADjJAAAYQ0AABAAAAAmAAAACAAAAIGQAAAAAAAA"/>
              </a:ext>
            </a:extLst>
          </p:cNvSpPr>
          <p:nvPr>
            <p:ph idx="1"/>
          </p:nvPr>
        </p:nvSpPr>
        <p:spPr>
          <a:xfrm>
            <a:off x="609600" y="1534795"/>
            <a:ext cx="5386705" cy="64008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p:prBullet>
                <a:buNone/>
              </p:prBullet>
              <a:defRPr sz="2400" b="1" cap="none"/>
            </a:lvl1pPr>
            <a:lvl2pPr marL="457200" indent="0">
              <a:buNone/>
              <p:prBullet>
                <a:buNone/>
              </p:prBullet>
              <a:defRPr sz="2000" b="1" cap="none"/>
            </a:lvl2pPr>
            <a:lvl3pPr marL="914400" indent="0">
              <a:buNone/>
              <p:prBullet>
                <a:buNone/>
              </p:prBullet>
              <a:defRPr sz="1800" b="1" cap="none"/>
            </a:lvl3pPr>
            <a:lvl4pPr marL="1371600" indent="0">
              <a:buNone/>
              <p:prBullet>
                <a:buNone/>
              </p:prBullet>
              <a:defRPr sz="1600" b="1" cap="none"/>
            </a:lvl4pPr>
            <a:lvl5pPr marL="1828800" indent="0">
              <a:buNone/>
              <p:prBullet>
                <a:buNone/>
              </p:prBullet>
              <a:defRPr sz="1600" b="1" cap="none"/>
            </a:lvl5pPr>
            <a:lvl6pPr marL="2286000" indent="0">
              <a:buNone/>
              <p:prBullet>
                <a:buNone/>
              </p:prBullet>
              <a:defRPr sz="1600" b="1" cap="none"/>
            </a:lvl6pPr>
            <a:lvl7pPr marL="2743200" indent="0">
              <a:buNone/>
              <p:prBullet>
                <a:buNone/>
              </p:prBullet>
              <a:defRPr sz="1600" b="1" cap="none"/>
            </a:lvl7pPr>
            <a:lvl8pPr marL="3200400" indent="0">
              <a:buNone/>
              <p:prBullet>
                <a:buNone/>
              </p:prBullet>
              <a:defRPr sz="1600" b="1" cap="none"/>
            </a:lvl8pPr>
            <a:lvl9pPr marL="3657600" indent="0">
              <a:buNone/>
              <p:prBullet>
                <a:buNone/>
              </p:prBullet>
              <a:defRPr sz="1600" b="1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IwMT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GENAADjJAAAsCUAABAAAAAmAAAACAAAAAGAAAAAAAAA"/>
              </a:ext>
            </a:extLst>
          </p:cNvSpPr>
          <p:nvPr>
            <p:ph idx="2"/>
          </p:nvPr>
        </p:nvSpPr>
        <p:spPr>
          <a:xfrm>
            <a:off x="609600" y="2174875"/>
            <a:ext cx="5386705" cy="3951605"/>
          </a:xfrm>
        </p:spPr>
        <p:txBody>
          <a:bodyPr/>
          <a:lstStyle>
            <a:lvl1pPr>
              <a:defRPr sz="2400" cap="none"/>
            </a:lvl1pPr>
            <a:lvl2pPr>
              <a:defRPr sz="2000" cap="none"/>
            </a:lvl2pPr>
            <a:lvl3pPr>
              <a:defRPr sz="1800" cap="none"/>
            </a:lvl3pPr>
            <a:lvl4pPr>
              <a:defRPr sz="1600" cap="none"/>
            </a:lvl4pPr>
            <a:lvl5pPr>
              <a:defRPr sz="1600" cap="none"/>
            </a:lvl5pPr>
            <a:lvl6pPr>
              <a:defRPr sz="1600" cap="none"/>
            </a:lvl6pPr>
            <a:lvl7pPr>
              <a:defRPr sz="1600" cap="none"/>
            </a:lvl7pPr>
            <a:lvl8pPr>
              <a:defRPr sz="1600" cap="none"/>
            </a:lvl8pPr>
            <a:lvl9pPr>
              <a:defRPr sz="16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SYAAHEJAABARwAAYQ0AABAAAAAmAAAACAAAAIGQAAAAAAAA"/>
              </a:ext>
            </a:extLst>
          </p:cNvSpPr>
          <p:nvPr>
            <p:ph idx="3"/>
          </p:nvPr>
        </p:nvSpPr>
        <p:spPr>
          <a:xfrm>
            <a:off x="6195695" y="1534795"/>
            <a:ext cx="5386705" cy="64008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p:prBullet>
                <a:buNone/>
              </p:prBullet>
              <a:defRPr sz="2400" b="1" cap="none"/>
            </a:lvl1pPr>
            <a:lvl2pPr marL="457200" indent="0">
              <a:buNone/>
              <p:prBullet>
                <a:buNone/>
              </p:prBullet>
              <a:defRPr sz="2000" b="1" cap="none"/>
            </a:lvl2pPr>
            <a:lvl3pPr marL="914400" indent="0">
              <a:buNone/>
              <p:prBullet>
                <a:buNone/>
              </p:prBullet>
              <a:defRPr sz="1800" b="1" cap="none"/>
            </a:lvl3pPr>
            <a:lvl4pPr marL="1371600" indent="0">
              <a:buNone/>
              <p:prBullet>
                <a:buNone/>
              </p:prBullet>
              <a:defRPr sz="1600" b="1" cap="none"/>
            </a:lvl4pPr>
            <a:lvl5pPr marL="1828800" indent="0">
              <a:buNone/>
              <p:prBullet>
                <a:buNone/>
              </p:prBullet>
              <a:defRPr sz="1600" b="1" cap="none"/>
            </a:lvl5pPr>
            <a:lvl6pPr marL="2286000" indent="0">
              <a:buNone/>
              <p:prBullet>
                <a:buNone/>
              </p:prBullet>
              <a:defRPr sz="1600" b="1" cap="none"/>
            </a:lvl6pPr>
            <a:lvl7pPr marL="2743200" indent="0">
              <a:buNone/>
              <p:prBullet>
                <a:buNone/>
              </p:prBullet>
              <a:defRPr sz="1600" b="1" cap="none"/>
            </a:lvl7pPr>
            <a:lvl8pPr marL="3200400" indent="0">
              <a:buNone/>
              <p:prBullet>
                <a:buNone/>
              </p:prBullet>
              <a:defRPr sz="1600" b="1" cap="none"/>
            </a:lvl8pPr>
            <a:lvl9pPr marL="3657600" indent="0">
              <a:buNone/>
              <p:prBullet>
                <a:buNone/>
              </p:prBullet>
              <a:defRPr sz="1600" b="1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EAQ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SYAAGENAABARwAAsCUAABAAAAAmAAAACAAAAAGAAAAAAAAA"/>
              </a:ext>
            </a:extLst>
          </p:cNvSpPr>
          <p:nvPr>
            <p:ph idx="4"/>
          </p:nvPr>
        </p:nvSpPr>
        <p:spPr>
          <a:xfrm>
            <a:off x="6195695" y="2174875"/>
            <a:ext cx="5386705" cy="3951605"/>
          </a:xfrm>
        </p:spPr>
        <p:txBody>
          <a:bodyPr/>
          <a:lstStyle>
            <a:lvl1pPr>
              <a:defRPr sz="2400" cap="none"/>
            </a:lvl1pPr>
            <a:lvl2pPr>
              <a:defRPr sz="2000" cap="none"/>
            </a:lvl2pPr>
            <a:lvl3pPr>
              <a:defRPr sz="1800" cap="none"/>
            </a:lvl3pPr>
            <a:lvl4pPr>
              <a:defRPr sz="1600" cap="none"/>
            </a:lvl4pPr>
            <a:lvl5pPr>
              <a:defRPr sz="1600" cap="none"/>
            </a:lvl5pPr>
            <a:lvl6pPr>
              <a:defRPr sz="1600" cap="none"/>
            </a:lvl6pPr>
            <a:lvl7pPr>
              <a:defRPr sz="1600" cap="none"/>
            </a:lvl7pPr>
            <a:lvl8pPr>
              <a:defRPr sz="1600" cap="none"/>
            </a:lvl8pPr>
            <a:lvl9pPr>
              <a:defRPr sz="16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kU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5DDFFE1F-51B0-8A08-FE67-A75DB02908F2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6CA65962-2C81-F3AF-CF1E-DAFA1750398F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247C88B-C5DF-123E-91FF-336B86B16766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5D55749B-D5B0-0082-FEED-23D73AA30876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681B9112-5C85-4E67-CBA3-AA32DFED3DFF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0D858C60-2EE0-D07A-AE3D-D82FC273588D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K4BAABtHAAA1AgAABAAAAAmAAAACAAAAIGQAAAAAAAA"/>
              </a:ext>
            </a:extLst>
          </p:cNvSpPr>
          <p:nvPr>
            <p:ph type="title"/>
          </p:nvPr>
        </p:nvSpPr>
        <p:spPr>
          <a:xfrm>
            <a:off x="609600" y="273050"/>
            <a:ext cx="4011295" cy="116205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sz="2000" b="1" cap="none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Ux0AAK4BAABARwAAsCUAABAAAAAmAAAACAAAAAGAAAAAAAAA"/>
              </a:ext>
            </a:extLst>
          </p:cNvSpPr>
          <p:nvPr>
            <p:ph idx="1"/>
          </p:nvPr>
        </p:nvSpPr>
        <p:spPr>
          <a:xfrm>
            <a:off x="4766945" y="273050"/>
            <a:ext cx="6815455" cy="5853430"/>
          </a:xfrm>
        </p:spPr>
        <p:txBody>
          <a:bodyPr/>
          <a:lstStyle>
            <a:lvl1pPr>
              <a:defRPr sz="3200" cap="none"/>
            </a:lvl1pPr>
            <a:lvl2pPr>
              <a:defRPr sz="2800" cap="none"/>
            </a:lvl2pPr>
            <a:lvl3pPr>
              <a:defRPr sz="2400" cap="none"/>
            </a:lvl3pPr>
            <a:lvl4pPr>
              <a:defRPr sz="2000" cap="none"/>
            </a:lvl4pPr>
            <a:lvl5pPr>
              <a:defRPr sz="2000" cap="none"/>
            </a:lvl5pPr>
            <a:lvl6pPr>
              <a:defRPr sz="2000" cap="none"/>
            </a:lvl6pPr>
            <a:lvl7pPr>
              <a:defRPr sz="2000" cap="none"/>
            </a:lvl7pPr>
            <a:lvl8pPr>
              <a:defRPr sz="2000" cap="none"/>
            </a:lvl8pPr>
            <a:lvl9pPr>
              <a:defRPr sz="20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QIAABtHAAAsCUAABAAAAAmAAAACAAAAAGAAAAAAAAA"/>
              </a:ext>
            </a:extLst>
          </p:cNvSpPr>
          <p:nvPr>
            <p:ph idx="2"/>
          </p:nvPr>
        </p:nvSpPr>
        <p:spPr>
          <a:xfrm>
            <a:off x="609600" y="1435100"/>
            <a:ext cx="4011295" cy="4691380"/>
          </a:xfrm>
        </p:spPr>
        <p:txBody>
          <a:bodyPr/>
          <a:lstStyle>
            <a:lvl1pPr marL="0" indent="0">
              <a:buNone/>
              <p:prBullet>
                <a:buNone/>
              </p:prBullet>
              <a:defRPr sz="1400" cap="none"/>
            </a:lvl1pPr>
            <a:lvl2pPr marL="457200" indent="0">
              <a:buNone/>
              <p:prBullet>
                <a:buNone/>
              </p:prBullet>
              <a:defRPr sz="1200" cap="none"/>
            </a:lvl2pPr>
            <a:lvl3pPr marL="914400" indent="0">
              <a:buNone/>
              <p:prBullet>
                <a:buNone/>
              </p:prBullet>
              <a:defRPr sz="1000" cap="none"/>
            </a:lvl3pPr>
            <a:lvl4pPr marL="1371600" indent="0">
              <a:buNone/>
              <p:prBullet>
                <a:buNone/>
              </p:prBullet>
              <a:defRPr sz="900" cap="none"/>
            </a:lvl4pPr>
            <a:lvl5pPr marL="1828800" indent="0">
              <a:buNone/>
              <p:prBullet>
                <a:buNone/>
              </p:prBullet>
              <a:defRPr sz="900" cap="none"/>
            </a:lvl5pPr>
            <a:lvl6pPr marL="2286000" indent="0">
              <a:buNone/>
              <p:prBullet>
                <a:buNone/>
              </p:prBullet>
              <a:defRPr sz="900" cap="none"/>
            </a:lvl6pPr>
            <a:lvl7pPr marL="2743200" indent="0">
              <a:buNone/>
              <p:prBullet>
                <a:buNone/>
              </p:prBullet>
              <a:defRPr sz="900" cap="none"/>
            </a:lvl7pPr>
            <a:lvl8pPr marL="3200400" indent="0">
              <a:buNone/>
              <p:prBullet>
                <a:buNone/>
              </p:prBullet>
              <a:defRPr sz="900" cap="none"/>
            </a:lvl8pPr>
            <a:lvl9pPr marL="3657600" indent="0">
              <a:buNone/>
              <p:prBullet>
                <a:buNone/>
              </p:prBullet>
              <a:defRPr sz="9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EAQ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02442CB-85DD-71B4-939C-73E10CD26526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5AE31B32-7CB7-B6ED-F95B-8AB855150FDF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w4AAIgdAACzOwAABCEAABAAAAAmAAAACAAAAIGQAAAAAAAA"/>
              </a:ext>
            </a:extLst>
          </p:cNvSpPr>
          <p:nvPr>
            <p:ph type="title"/>
          </p:nvPr>
        </p:nvSpPr>
        <p:spPr>
          <a:xfrm>
            <a:off x="2389505" y="4800600"/>
            <a:ext cx="7315200" cy="56642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sz="2000" b="1" cap="none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w4AAMYDAACzOwAAFh0AABAAAAAmAAAACAAAAAGAAAAAAAAA"/>
              </a:ext>
            </a:extLst>
          </p:cNvSpPr>
          <p:nvPr>
            <p:ph idx="1"/>
          </p:nvPr>
        </p:nvSpPr>
        <p:spPr>
          <a:xfrm>
            <a:off x="2389505" y="613410"/>
            <a:ext cx="7315200" cy="4114800"/>
          </a:xfrm>
        </p:spPr>
        <p:txBody>
          <a:bodyPr/>
          <a:lstStyle>
            <a:lvl1pPr marL="0" indent="0">
              <a:buNone/>
              <p:prBullet>
                <a:buNone/>
              </p:prBullet>
              <a:defRPr sz="3200" cap="none"/>
            </a:lvl1pPr>
            <a:lvl2pPr marL="457200" indent="0">
              <a:buNone/>
              <p:prBullet>
                <a:buNone/>
              </p:prBullet>
              <a:defRPr sz="2800" cap="none"/>
            </a:lvl2pPr>
            <a:lvl3pPr marL="914400" indent="0">
              <a:buNone/>
              <p:prBullet>
                <a:buNone/>
              </p:prBullet>
              <a:defRPr sz="2400" cap="none"/>
            </a:lvl3pPr>
            <a:lvl4pPr marL="1371600" indent="0">
              <a:buNone/>
              <p:prBullet>
                <a:buNone/>
              </p:prBullet>
              <a:defRPr sz="2000" cap="none"/>
            </a:lvl4pPr>
            <a:lvl5pPr marL="1828800" indent="0">
              <a:buNone/>
              <p:prBullet>
                <a:buNone/>
              </p:prBullet>
              <a:defRPr sz="2000" cap="none"/>
            </a:lvl5pPr>
            <a:lvl6pPr marL="2286000" indent="0">
              <a:buNone/>
              <p:prBullet>
                <a:buNone/>
              </p:prBullet>
              <a:defRPr sz="2000" cap="none"/>
            </a:lvl6pPr>
            <a:lvl7pPr marL="2743200" indent="0">
              <a:buNone/>
              <p:prBullet>
                <a:buNone/>
              </p:prBullet>
              <a:defRPr sz="2000" cap="none"/>
            </a:lvl7pPr>
            <a:lvl8pPr marL="3200400" indent="0">
              <a:buNone/>
              <p:prBullet>
                <a:buNone/>
              </p:prBullet>
              <a:defRPr sz="2000" cap="none"/>
            </a:lvl8pPr>
            <a:lvl9pPr marL="3657600" indent="0">
              <a:buNone/>
              <p:prBullet>
                <a:buNone/>
              </p:prBullet>
              <a:defRPr sz="20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w4AAAQhAACzOwAA+CUAABAAAAAmAAAACAAAAAGAAAAAAAAA"/>
              </a:ext>
            </a:extLst>
          </p:cNvSpPr>
          <p:nvPr>
            <p:ph idx="2"/>
          </p:nvPr>
        </p:nvSpPr>
        <p:spPr>
          <a:xfrm>
            <a:off x="2389505" y="5367020"/>
            <a:ext cx="7315200" cy="805180"/>
          </a:xfrm>
        </p:spPr>
        <p:txBody>
          <a:bodyPr/>
          <a:lstStyle>
            <a:lvl1pPr marL="0" indent="0">
              <a:buNone/>
              <p:prBullet>
                <a:buNone/>
              </p:prBullet>
              <a:defRPr sz="1400" cap="none"/>
            </a:lvl1pPr>
            <a:lvl2pPr marL="457200" indent="0">
              <a:buNone/>
              <p:prBullet>
                <a:buNone/>
              </p:prBullet>
              <a:defRPr sz="1200" cap="none"/>
            </a:lvl2pPr>
            <a:lvl3pPr marL="914400" indent="0">
              <a:buNone/>
              <p:prBullet>
                <a:buNone/>
              </p:prBullet>
              <a:defRPr sz="1000" cap="none"/>
            </a:lvl3pPr>
            <a:lvl4pPr marL="1371600" indent="0">
              <a:buNone/>
              <p:prBullet>
                <a:buNone/>
              </p:prBullet>
              <a:defRPr sz="900" cap="none"/>
            </a:lvl4pPr>
            <a:lvl5pPr marL="1828800" indent="0">
              <a:buNone/>
              <p:prBullet>
                <a:buNone/>
              </p:prBullet>
              <a:defRPr sz="900" cap="none"/>
            </a:lvl5pPr>
            <a:lvl6pPr marL="2286000" indent="0">
              <a:buNone/>
              <p:prBullet>
                <a:buNone/>
              </p:prBullet>
              <a:defRPr sz="900" cap="none"/>
            </a:lvl6pPr>
            <a:lvl7pPr marL="2743200" indent="0">
              <a:buNone/>
              <p:prBullet>
                <a:buNone/>
              </p:prBullet>
              <a:defRPr sz="900" cap="none"/>
            </a:lvl7pPr>
            <a:lvl8pPr marL="3200400" indent="0">
              <a:buNone/>
              <p:prBullet>
                <a:buNone/>
              </p:prBullet>
              <a:defRPr sz="900" cap="none"/>
            </a:lvl8pPr>
            <a:lvl9pPr marL="3657600" indent="0">
              <a:buNone/>
              <p:prBullet>
                <a:buNone/>
              </p:prBullet>
              <a:defRPr sz="9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EAQ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2EEBC16-58FF-BB4A-B156-AE1FF21847FB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081A9E0-AECD-D45F-8339-580AE777750D}" type="slidenum">
              <a:t/>
            </a:fld>
          </a:p>
        </p:txBody>
      </p:sp>
    </p:spTree>
  </p:cSld>
  <p:clrMapOvr>
    <a:masterClrMapping/>
  </p:clrMapOvr>
  <p:hf hdr="0" ftr="0">
    <p:prHF dtFmt="0"/>
  </p:hf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EAQ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IMfAAD//8EB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QAZ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BAAAAAmAAAACAAAAIMfAAD//8EB"/>
              </a:ext>
            </a:extLst>
          </p:cNvSpPr>
          <p:nvPr>
            <p:ph type="body" idx="1"/>
          </p:nvPr>
        </p:nvSpPr>
        <p:spPr>
          <a:xfrm>
            <a:off x="609600" y="1600200"/>
            <a:ext cx="109728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QAZ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IOfAAD//8EB"/>
              </a:ext>
            </a:extLst>
          </p:cNvSpPr>
          <p:nvPr>
            <p:ph type="dt" sz="quarter" idx="2"/>
          </p:nvPr>
        </p:nvSpPr>
        <p:spPr>
          <a:xfrm>
            <a:off x="609600" y="6356985"/>
            <a:ext cx="2844165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l">
              <a:defRPr sz="1200" cap="none"/>
            </a:lvl1pPr>
          </a:lstStyle>
          <a:p>
            <a:pPr/>
            <a:fld id="{24109672-3CC9-4560-87A8-CA35D8E6719F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QAZ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IOfAAD//8EB"/>
              </a:ext>
            </a:extLst>
          </p:cNvSpPr>
          <p:nvPr>
            <p:ph type="ftr" sz="quarter" idx="3"/>
          </p:nvPr>
        </p:nvSpPr>
        <p:spPr>
          <a:xfrm>
            <a:off x="4166235" y="6356985"/>
            <a:ext cx="385953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ctr">
              <a:defRPr sz="1200" cap="none"/>
            </a:lvl1pPr>
          </a:lstStyle>
          <a:p>
            <a:pPr/>
            <a:r>
              <a:t>Zulfian — GNOME Asia Summit 2025 — Tokyo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QAZ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IOfAAD//8EB"/>
              </a:ext>
            </a:extLst>
          </p:cNvSpPr>
          <p:nvPr>
            <p:ph type="sldNum" sz="quarter" idx="4"/>
          </p:nvPr>
        </p:nvSpPr>
        <p:spPr>
          <a:xfrm>
            <a:off x="8738235" y="6356985"/>
            <a:ext cx="2844165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r">
              <a:defRPr sz="1200" cap="none"/>
            </a:lvl1pPr>
          </a:lstStyle>
          <a:p>
            <a:pPr/>
            <a:fld id="{5E590FCD-83B3-0CF9-FDE1-75AC41AF0B20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>
    <p:prHF dtFmt="0"/>
  </p:hf>
  <p:txStyles>
    <p:titleStyle>
      <a:lvl1pPr marL="0" marR="0" indent="0" algn="ctr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4400" b="0" i="0" u="none" strike="noStrike" kern="1" cap="none" spc="0" prSpc="50" pitch="50" baseline="0">
          <a:solidFill>
            <a:schemeClr val="tx2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342900" marR="0" indent="-34290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p:prBullet>
          <a:buChar char="•">
            <a:pos y="0"/>
            <a:buClrTx/>
            <a:buSzTx/>
            <a:buFontTx/>
          </a:buChar>
        </p:prBullet>
        <a:tabLst/>
        <a:defRPr sz="32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1pPr>
      <a:lvl2pPr marL="742950" marR="0" indent="-28575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p:prBullet>
          <a:buChar char="–">
            <a:pos y="0"/>
            <a:buClrTx/>
            <a:buSzTx/>
            <a:buFontTx/>
          </a:buChar>
        </p:prBullet>
        <a:tabLst/>
        <a:defRPr sz="2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2pPr>
      <a:lvl3pPr marL="1143000" marR="0" indent="-22860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p:prBullet>
          <a:buChar char="•">
            <a:pos y="0"/>
            <a:buClrTx/>
            <a:buSzTx/>
            <a:buFontTx/>
          </a:buChar>
        </p:prBullet>
        <a:tabLst/>
        <a:defRPr sz="24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3pPr>
      <a:lvl4pPr marL="1600200" marR="0" indent="-22860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p:prBullet>
          <a:buChar char="–">
            <a:pos y="0"/>
            <a:buClrTx/>
            <a:buSzTx/>
            <a:buFontTx/>
          </a:buChar>
        </p:prBullet>
        <a:tabLst/>
        <a:defRPr sz="20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4pPr>
      <a:lvl5pPr marL="2057400" marR="0" indent="-22860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p:prBullet>
          <a:buChar char="»">
            <a:pos y="0"/>
            <a:buClrTx/>
            <a:buSzTx/>
            <a:buFontTx/>
          </a:buChar>
        </p:prBullet>
        <a:tabLst/>
        <a:defRPr sz="20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5pPr>
      <a:lvl6pPr marL="2514600" marR="0" indent="-22860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p:prBullet>
          <a:buChar char="•">
            <a:pos y="0"/>
            <a:buClrTx/>
            <a:buSzTx/>
            <a:buFontTx/>
          </a:buChar>
        </p:prBullet>
        <a:tabLst/>
        <a:defRPr sz="20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6pPr>
      <a:lvl7pPr marL="2971800" marR="0" indent="-22860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p:prBullet>
          <a:buChar char="•">
            <a:pos y="0"/>
            <a:buClrTx/>
            <a:buSzTx/>
            <a:buFontTx/>
          </a:buChar>
        </p:prBullet>
        <a:tabLst/>
        <a:defRPr sz="20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7pPr>
      <a:lvl8pPr marL="3429000" marR="0" indent="-22860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p:prBullet>
          <a:buChar char="•">
            <a:pos y="0"/>
            <a:buClrTx/>
            <a:buSzTx/>
            <a:buFontTx/>
          </a:buChar>
        </p:prBullet>
        <a:tabLst/>
        <a:defRPr sz="20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8pPr>
      <a:lvl9pPr marL="3886200" marR="0" indent="-22860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p:prBullet>
          <a:buChar char="•">
            <a:pos y="0"/>
            <a:buClrTx/>
            <a:buSzTx/>
            <a:buFontTx/>
          </a:buChar>
        </p:prBullet>
        <a:tabLst/>
        <a:defRPr sz="20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hyphen val="0"/>
        <a:lnSpc>
          <a:spcPct val="100000"/>
        </a:lnSpc>
        <a:spcBef>
          <a:spcPts val="0"/>
        </a:spcBef>
        <a:spcAft>
          <a:spcPts val="0"/>
        </a:spcAft>
        <a:buNone/>
        <p:prBullet>
          <a:buNone/>
        </p:prBullet>
        <a:tabLst/>
        <a:defRPr sz="1800" b="0" i="0" u="none" strike="noStrike" kern="1" cap="none" spc="0" prSpc="50" pitch="5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gif"/><Relationship Id="rId3" Type="http://schemas.openxmlformats.org/officeDocument/2006/relationships/image" Target="../media/image4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gif"/></Relationships>
</file>

<file path=ppt/slides/_rels/slide1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gif"/></Relationships>
</file>

<file path=ppt/slides/_rels/slide1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5.gif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gif"/><Relationship Id="rId3" Type="http://schemas.openxmlformats.org/officeDocument/2006/relationships/image" Target="../media/image4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1"/>
          <p:cNvSpPr>
            <a:extLst>
              <a:ext uri="smNativeData">
                <pr:smNativeData xmlns:pr="smNativeData" xmlns="smNativeData" val="SMDATA_15_yzA+aRMAAAAlAAAAsAAAAA8BAAAAkAAAAEgAAACQAAAASAAAAAAAAAAAAAAAAAAAAAEAAABQAAAAVlVVVVVV1T8AAAAAAAAAAAAAAAAAAOA/AAAAAAAA4D8AAAAAAADgPwAAAAAAAOA/AAAAAAAA4D8AAAAAAADgPwAAAAAAAOA/AAAAAAAA4D8CAAAAjAAAAAEAAAAAAAAAAF9f3v///wgKAAAAAAAAAAAAAAAAAAAAAAAAAAAAAAAAAAAAZAAAAAEAAABAAAAAAAAAAAAAAAAAAAAAAAAAAAAAAAAAAAAAAAAAAAAAAAAAAAAAAAAAAAAAAAAAAAAAAAAAAAAAAAAAAAAAAAAAAAAAAAAAAAAAAAAAAAAAAAAAAAAAFAAAADwAAAAAAAAAAAAAAAAAAAkAAAAAAQAAAAAAAAAAAAAAAAAAAAA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F9ft////wEAAAAAAAAAAAAAAAAAAAAAAAAAAAAAAAAAAAAAAAAAAAAAAAJ/f38AgICAA8zMzADAwP8Af39/AAAAAAAAAAAAAAAAAAAAAAAAAAAAIQAAABgAAAAUAAAA+QMAAKYCAAARRwAAuicAABAAAAAmAAAACAAAAP//////////"/>
              </a:ext>
            </a:extLst>
          </p:cNvSpPr>
          <p:nvPr/>
        </p:nvSpPr>
        <p:spPr>
          <a:xfrm>
            <a:off x="645795" y="430530"/>
            <a:ext cx="10906760" cy="6027420"/>
          </a:xfrm>
          <a:prstGeom prst="round2DiagRect">
            <a:avLst>
              <a:gd name="adj1" fmla="val 30159"/>
              <a:gd name="adj2" fmla="val 0"/>
            </a:avLst>
          </a:prstGeom>
          <a:solidFill>
            <a:schemeClr val="hlink">
              <a:shade val="62500"/>
              <a:alpha val="90000"/>
            </a:schemeClr>
          </a:solidFill>
          <a:ln>
            <a:noFill/>
          </a:ln>
          <a:effectLst/>
        </p:spPr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f///2MIAAAlSwAAThQAABAAAAAmAAAACAAAAAEAAAAAAAAA"/>
              </a:ext>
            </a:extLst>
          </p:cNvSpPr>
          <p:nvPr>
            <p:ph type="ctrTitle"/>
          </p:nvPr>
        </p:nvSpPr>
        <p:spPr>
          <a:xfrm>
            <a:off x="-55245" y="1363345"/>
            <a:ext cx="12270740" cy="1937385"/>
          </a:xfrm>
        </p:spPr>
        <p:txBody>
          <a:bodyPr/>
          <a:lstStyle/>
          <a:p>
            <a:pPr>
              <a:defRPr cap="none">
                <a:solidFill>
                  <a:srgbClr val="FFFFFF"/>
                </a:solidFill>
              </a:defRPr>
            </a:pPr>
            <a:r>
              <a:t>— Jollpi —</a:t>
            </a:r>
          </a:p>
          <a:p>
            <a:pPr>
              <a:defRPr cap="none">
                <a:solidFill>
                  <a:srgbClr val="FFFFFF"/>
                </a:solidFill>
              </a:defRPr>
            </a:pPr>
            <a:r>
              <a:t>A Lightweight, Simple and Reliable Text Editor</a:t>
            </a:r>
          </a:p>
          <a:p>
            <a:pPr>
              <a:defRPr cap="none">
                <a:solidFill>
                  <a:srgbClr val="FFFFFF"/>
                </a:solidFill>
              </a:defRPr>
            </a:pPr>
            <a:r>
              <a:t>with Python 3, GTK4 and GtkSourceView 5</a:t>
            </a:r>
          </a:p>
        </p:txBody>
      </p:sp>
      <p:sp>
        <p:nvSpPr>
          <p:cNvPr id="4" name="SlideSub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wgAAEwYAABwQgAAECEAABAAAAAmAAAACAAAAAEAAAAAAAAA"/>
              </a:ext>
            </a:extLst>
          </p:cNvSpPr>
          <p:nvPr>
            <p:ph type="subTitle" idx="1"/>
          </p:nvPr>
        </p:nvSpPr>
        <p:spPr>
          <a:xfrm>
            <a:off x="1363345" y="3949700"/>
            <a:ext cx="9436735" cy="1424940"/>
          </a:xfrm>
        </p:spPr>
        <p:txBody>
          <a:bodyPr/>
          <a:lstStyle/>
          <a:p>
            <a:pPr marL="0" marR="0" indent="0" algn="ctr" defTabSz="449580">
              <a:hyphen val="0"/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p:prBullet>
                <a:buNone/>
              </p:prBullet>
              <a:tabLst/>
              <a:defRPr sz="3000" cap="none">
                <a:solidFill>
                  <a:srgbClr val="FFFFFF"/>
                </a:solidFill>
                <a:latin typeface="Segoe UI" pitchFamily="0" charset="0"/>
                <a:ea typeface="Segoe UI" pitchFamily="0" charset="0"/>
                <a:cs typeface="Segoe UI" pitchFamily="0" charset="0"/>
              </a:defRPr>
            </a:pPr>
            <a:r>
              <a:rPr cap="none">
                <a:latin typeface="Calibri" pitchFamily="2" charset="0"/>
                <a:ea typeface="SimSun" pitchFamily="0" charset="0"/>
                <a:cs typeface="Times New Roman" pitchFamily="1" charset="0"/>
              </a:rPr>
              <a:t>Zulfian</a:t>
            </a:r>
            <a:endParaRPr cap="none">
              <a:latin typeface="Calibri" pitchFamily="2" charset="0"/>
              <a:ea typeface="SimSun" pitchFamily="0" charset="0"/>
              <a:cs typeface="Times New Roman" pitchFamily="1" charset="0"/>
            </a:endParaRPr>
          </a:p>
          <a:p>
            <a:pPr marL="0" marR="0" indent="0" algn="ctr" defTabSz="449580">
              <a:hyphen val="0"/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p:prBullet>
                <a:buNone/>
              </p:prBullet>
              <a:tabLst/>
              <a:defRPr sz="3000" cap="none">
                <a:solidFill>
                  <a:srgbClr val="FFFFFF"/>
                </a:solidFill>
                <a:latin typeface="Segoe UI" pitchFamily="0" charset="0"/>
                <a:ea typeface="Segoe UI" pitchFamily="0" charset="0"/>
                <a:cs typeface="Segoe UI" pitchFamily="0" charset="0"/>
              </a:defRPr>
            </a:pPr>
            <a:r>
              <a:rPr cap="none">
                <a:latin typeface="Calibri" pitchFamily="2" charset="0"/>
                <a:ea typeface="SimSun" pitchFamily="0" charset="0"/>
                <a:cs typeface="Times New Roman" pitchFamily="1" charset="0"/>
              </a:rPr>
              <a:t>GNOME Asia Summit 2025 — Tokyo, Japan</a:t>
            </a:r>
            <a:br/>
            <a:r>
              <a:rPr cap="none">
                <a:latin typeface="Calibri" pitchFamily="2" charset="0"/>
                <a:ea typeface="SimSun" pitchFamily="0" charset="0"/>
                <a:cs typeface="Times New Roman" pitchFamily="1" charset="0"/>
              </a:rPr>
              <a:t>14 December 2025</a:t>
            </a:r>
            <a:endParaRPr cap="none">
              <a:latin typeface="Calibri" pitchFamily="2" charset="0"/>
              <a:ea typeface="SimSun" pitchFamily="0" charset="0"/>
              <a:cs typeface="Times New Roman" pitchFamily="1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EAA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JQBAABtHAAA4AYAABAAAAAmAAAACAAAAAEAAAAAAAAA"/>
              </a:ext>
            </a:extLst>
          </p:cNvSpPr>
          <p:nvPr>
            <p:ph type="title"/>
          </p:nvPr>
        </p:nvSpPr>
        <p:spPr>
          <a:xfrm>
            <a:off x="609600" y="256540"/>
            <a:ext cx="4011295" cy="861060"/>
          </a:xfrm>
        </p:spPr>
        <p:txBody>
          <a:bodyPr/>
          <a:lstStyle/>
          <a:p>
            <a:pPr>
              <a:lnSpc>
                <a:spcPct val="150000"/>
              </a:lnSpc>
              <a:defRPr sz="4400" b="0" cap="none"/>
            </a:pPr>
            <a:r>
              <a:t>File Monitoring</a:t>
            </a:r>
          </a:p>
        </p:txBody>
      </p:sp>
      <p:pic>
        <p:nvPicPr>
          <p:cNvPr id="3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MDAwM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FMdAACVBgAAQEcAAMkgAAAQAAAAJgAAAAgAAAABgQAA/////w=="/>
              </a:ext>
            </a:extLst>
          </p:cNvPicPr>
          <p:nvPr>
            <p:ph type="clipArt" idx="1"/>
          </p:nvPr>
        </p:nvPicPr>
        <p:blipFill>
          <a:blip r:embed="rId2"/>
          <a:stretch>
            <a:fillRect/>
          </a:stretch>
        </p:blipFill>
        <p:spPr>
          <a:xfrm>
            <a:off x="4766945" y="1069975"/>
            <a:ext cx="6815455" cy="42595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QIAABtHAAAThQAABAAAAAmAAAACAAAAAEAAAAAAAAA"/>
              </a:ext>
            </a:extLst>
          </p:cNvSpPr>
          <p:nvPr>
            <p:ph type="body" idx="2"/>
          </p:nvPr>
        </p:nvSpPr>
        <p:spPr>
          <a:xfrm>
            <a:off x="609600" y="1435100"/>
            <a:ext cx="4011295" cy="1865630"/>
          </a:xfrm>
        </p:spPr>
        <p:txBody>
          <a:bodyPr/>
          <a:lstStyle/>
          <a:p>
            <a:pPr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  <a:r>
              <a:t>Uses Gio.FileMonitor</a:t>
            </a:r>
          </a:p>
          <a:p>
            <a:pPr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</a:p>
          <a:p>
            <a:pPr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  <a:r>
              <a:t>Detects external modifications</a:t>
            </a:r>
          </a:p>
          <a:p>
            <a:pPr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</a:p>
          <a:p>
            <a:pPr>
              <a:lnSpc>
                <a:spcPct val="100000"/>
              </a:lnSpc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  <a:r>
              <a:t>Offers reload / ignore options</a:t>
            </a:r>
          </a:p>
        </p:txBody>
      </p:sp>
      <p:sp>
        <p:nvSpPr>
          <p:cNvPr id="5" name="Textbox1"/>
          <p:cNvSpPr txBox="1">
            <a:extLst>
              <a:ext uri="smNativeData">
                <pr:smNativeData xmlns:pr="smNativeData" xmlns="smNativeData" val="SMDATA_15_yzA+aR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QIAAD/fwAA/38AAAAAAAAJAAAABAAAAAw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+QMAADUXAABAHAAANSYAABAgAAAmAAAACAAAAP//////////"/>
              </a:ext>
            </a:extLst>
          </p:cNvSpPr>
          <p:nvPr/>
        </p:nvSpPr>
        <p:spPr>
          <a:xfrm>
            <a:off x="645795" y="3772535"/>
            <a:ext cx="3946525" cy="2438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gfile = Gio.File.new_for_path(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filepath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)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monitor = gfile.monitor_file(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Gio.FileMonitorFlags.NONE,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None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)  </a:t>
            </a:r>
            <a:r>
              <a:rPr i="1" cap="none">
                <a:solidFill>
                  <a:srgbClr val="FF0000"/>
                </a:solidFill>
              </a:rPr>
              <a:t># returns Gio.FileMonitor</a:t>
            </a:r>
            <a:endParaRPr i="1" cap="none">
              <a:solidFill>
                <a:srgbClr val="FF0000"/>
              </a:solidFill>
            </a:endParaRP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monitor.connect(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"changed",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on_file_changed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OsLAAAKCAAATj8AABsnAAAQAAAAJgAAAAgAAAABgQAA/////w=="/>
              </a:ext>
            </a:extLst>
          </p:cNvPicPr>
          <p:nvPr>
            <p:ph type="clipArt" idx="1"/>
          </p:nvPr>
        </p:nvPicPr>
        <p:blipFill>
          <a:blip r:embed="rId2"/>
          <a:stretch>
            <a:fillRect/>
          </a:stretch>
        </p:blipFill>
        <p:spPr>
          <a:xfrm>
            <a:off x="1937385" y="1306830"/>
            <a:ext cx="8353425" cy="505015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kF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G8BAABARwAALgYAABAAAAAmAAAACAAAAAEAAAAAAAAA"/>
              </a:ext>
            </a:extLst>
          </p:cNvSpPr>
          <p:nvPr>
            <p:ph type="title"/>
          </p:nvPr>
        </p:nvSpPr>
        <p:spPr>
          <a:xfrm>
            <a:off x="609600" y="233045"/>
            <a:ext cx="10972800" cy="771525"/>
          </a:xfrm>
        </p:spPr>
        <p:txBody>
          <a:bodyPr/>
          <a:lstStyle/>
          <a:p>
            <a:pPr/>
            <a:r>
              <a:t>Modern GTK4 UI</a:t>
            </a:r>
          </a:p>
        </p:txBody>
      </p:sp>
      <p:sp>
        <p:nvSpPr>
          <p:cNvPr id="4" name="Legend1"/>
          <p:cNvSpPr>
            <a:extLst>
              <a:ext uri="smNativeData">
                <pr:smNativeData xmlns:pr="smNativeData" xmlns="smNativeData" val="SMDATA_15_yzA+aRMAAAAlAAAA/gEAAA8BAAAAkAAAAEgAAACQAAAASAAAAAAAAAAAAAAAAAAAAAEAAABQAAAAohPCJToh/L+7NxGyexMJwKWnFlZ6avG/AAAAAAAA+L8AAAAAAADgPwAAAAAAAOA/AAAAAAAA4D8AAAAAAADgPwAAAAAAAOA/AAAAAAAA4D8CAAAAjAAAAAEAAAAAAAAAu+DjDP///wgAAAAAAAAAAAAAAAAAAAAAAAAAAAAAAAAAAAAAZAAAAAEAAABAAAAAAAAAAAAAAAAAAAAAAAAAAAAAAAAAAAAAAAAAAAAAAAAAAAAAAAAAAAAAAAAAAAAAAAAAAAAAAAAAAAAAAAAAAAAAAAAAAAAAAAAAAAAAAAAAAAAAFAAAADwAAAABAAAAAAAAAP///whQAAAAAQAAAAQAAAAAAAAAAAAAAAAAAAAAAAAAZAAAAGQAAAAB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0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///wF/f38AgICAA8zMzADAwP8Af39/AAAAAAAAAAAAAAAAAAAAAAAAAAAAIQAAABgAAAAUAAAA7ykAAAMMAADhMQAAOA4AABAAAAAmAAAACAAAAP//////////"/>
              </a:ext>
            </a:extLst>
          </p:cNvSpPr>
          <p:nvPr/>
        </p:nvSpPr>
        <p:spPr>
          <a:xfrm>
            <a:off x="6816725" y="1952625"/>
            <a:ext cx="1291590" cy="358775"/>
          </a:xfrm>
          <a:prstGeom prst="borderCallout1">
            <a:avLst>
              <a:gd name="adj1" fmla="val 6250"/>
              <a:gd name="adj2" fmla="val -4425"/>
              <a:gd name="adj3" fmla="val -106726"/>
              <a:gd name="adj4" fmla="val -37906"/>
            </a:avLst>
          </a:prstGeom>
          <a:solidFill>
            <a:schemeClr val="accent1"/>
          </a:solidFill>
          <a:ln w="50800" cap="flat" cmpd="sng" algn="ctr">
            <a:solidFill>
              <a:schemeClr val="bg1"/>
            </a:solidFill>
            <a:prstDash val="solid"/>
            <a:headEnd type="none"/>
            <a:tailEnd type="stealth" w="med" len="med"/>
          </a:ln>
          <a:effectLst/>
        </p:spPr>
        <p:txBody>
          <a:bodyPr vert="horz" wrap="square" numCol="1" spcCol="215900" anchor="t"/>
          <a:lstStyle/>
          <a:p>
            <a:pPr algn="ctr"/>
            <a:r>
              <a:t>HeaderBar</a:t>
            </a:r>
          </a:p>
        </p:txBody>
      </p:sp>
      <p:sp>
        <p:nvSpPr>
          <p:cNvPr id="5" name="Legend2"/>
          <p:cNvSpPr>
            <a:extLst>
              <a:ext uri="smNativeData">
                <pr:smNativeData xmlns:pr="smNativeData" xmlns="smNativeData" val="SMDATA_15_yzA+aRMAAAAlAAAA/gEAAA8BAAAAkAAAAEgAAACQAAAASAAAAAAAAAAAAAAAAAAAAAEAAABQAAAA3hDlgrj7+L/cDwm8/ZAAwKWnFlZ6avG/AAAAAAAA+L8AAAAAAADgPwAAAAAAAOA/AAAAAAAA4D8AAAAAAADgPwAAAAAAAOA/AAAAAAAA4D8CAAAAjAAAAAEAAAAAAAAAu+DjDP///wgAAAAAAAAAAAAAAAAAAAAAAAAAAAAAAAAAAAAAZAAAAAEAAABAAAAAAAAAAAAAAAAAAAAAAAAAAAAAAAAAAAAAAAAAAAAAAAAAAAAAAAAAAAAAAAAAAAAAAAAAAAAAAAAAAAAAAAAAAAAAAAAAAAAAAAAAAAAAAAAAAAAAFAAAADwAAAABAAAAAAAAAP///whQAAAAAQAAAAQAAAAAAAAAAAAAAAAAAAAAAAAAZAAAAGQAAAAB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///wF/f38AgICAA8zMzADAwP8Af39/AAAAAAAAAAAAAAAAAAAAAAAAAAAAIQAAABgAAAAUAAAA2CYAAKsdAADKLgAApCEAABAAAAAmAAAACAAAAP//////////"/>
              </a:ext>
            </a:extLst>
          </p:cNvSpPr>
          <p:nvPr/>
        </p:nvSpPr>
        <p:spPr>
          <a:xfrm flipV="1">
            <a:off x="6314440" y="4822825"/>
            <a:ext cx="1291590" cy="645795"/>
          </a:xfrm>
          <a:prstGeom prst="borderCallout1">
            <a:avLst>
              <a:gd name="adj1" fmla="val 6250"/>
              <a:gd name="adj2" fmla="val -4425"/>
              <a:gd name="adj3" fmla="val -53540"/>
              <a:gd name="adj4" fmla="val -28073"/>
            </a:avLst>
          </a:prstGeom>
          <a:solidFill>
            <a:schemeClr val="accent1"/>
          </a:solidFill>
          <a:ln w="50800" cap="flat" cmpd="sng" algn="ctr">
            <a:solidFill>
              <a:schemeClr val="bg1"/>
            </a:solidFill>
            <a:prstDash val="solid"/>
            <a:headEnd type="none"/>
            <a:tailEnd type="stealth" w="med" len="med"/>
          </a:ln>
          <a:effectLst/>
        </p:spPr>
        <p:txBody>
          <a:bodyPr vert="horz" wrap="square" numCol="1" spcCol="215900" anchor="t"/>
          <a:lstStyle/>
          <a:p>
            <a:pPr algn="ctr"/>
            <a:r>
              <a:t>Search Overlay</a:t>
            </a:r>
          </a:p>
        </p:txBody>
      </p:sp>
      <p:sp>
        <p:nvSpPr>
          <p:cNvPr id="6" name="Legend3"/>
          <p:cNvSpPr>
            <a:extLst>
              <a:ext uri="smNativeData">
                <pr:smNativeData xmlns:pr="smNativeData" xmlns="smNativeData" val="SMDATA_15_yzA+aRMAAAAlAAAA/gEAAA8BAAAAkAAAAEgAAACQAAAASAAAAAAAAAAAAAAAAAAAAAEAAABQAAAA8PZDAm8/9L+0Zqg7a4YCwKWnFlZ6avG/AAAAAAAA+L8AAAAAAADgPwAAAAAAAOA/AAAAAAAA4D8AAAAAAADgPwAAAAAAAOA/AAAAAAAA4D8CAAAAjAAAAAEAAAAAAAAAu+DjDP///wgAAAAAAAAAAAAAAAAAAAAAAAAAAAAAAAAAAAAAZAAAAAEAAABAAAAAAAAAAAAAAAAAAAAAAAAAAAAAAAAAAAAAAAAAAAAAAAAAAAAAAAAAAAAAAAAAAAAAAAAAAAAAAAAAAAAAAAAAAAAAAAAAAAAAAAAAAAAAAAAAAAAAFAAAADwAAAABAAAAAAAAAP///whQAAAAAQAAAAQAAAAAAAAAAAAAAAAAAAAAAAAAZAAAAGQAAAAB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///wF/f38AgICAA8zMzADAwP8Af39/AAAAAAAAAAAAAAAAAAAAAAAAAAAAIQAAABgAAAAUAAAArC8AAOcbAACeNwAA4B8AABAAAAAmAAAACAAAAP//////////"/>
              </a:ext>
            </a:extLst>
          </p:cNvSpPr>
          <p:nvPr/>
        </p:nvSpPr>
        <p:spPr>
          <a:xfrm flipH="1" flipV="1">
            <a:off x="7749540" y="4535805"/>
            <a:ext cx="1291590" cy="645795"/>
          </a:xfrm>
          <a:prstGeom prst="borderCallout1">
            <a:avLst>
              <a:gd name="adj1" fmla="val 6250"/>
              <a:gd name="adj2" fmla="val -4425"/>
              <a:gd name="adj3" fmla="val -65782"/>
              <a:gd name="adj4" fmla="val -13274"/>
            </a:avLst>
          </a:prstGeom>
          <a:solidFill>
            <a:schemeClr val="accent1"/>
          </a:solidFill>
          <a:ln w="50800" cap="flat" cmpd="sng" algn="ctr">
            <a:solidFill>
              <a:schemeClr val="bg1"/>
            </a:solidFill>
            <a:prstDash val="solid"/>
            <a:headEnd type="none"/>
            <a:tailEnd type="stealth" w="med" len="med"/>
          </a:ln>
          <a:effectLst/>
        </p:spPr>
        <p:txBody>
          <a:bodyPr vert="horz" wrap="square" numCol="1" spcCol="215900" anchor="t"/>
          <a:lstStyle/>
          <a:p>
            <a:pPr algn="ctr"/>
            <a:r>
              <a:t>StatusBar</a:t>
            </a:r>
            <a:br/>
            <a:r>
              <a:t>Overlay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Q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OgAAABARwAA1wUAABAAAAAmAAAACAAAAAEAAAAAAAAA"/>
              </a:ext>
            </a:extLst>
          </p:cNvSpPr>
          <p:nvPr>
            <p:ph type="title"/>
          </p:nvPr>
        </p:nvSpPr>
        <p:spPr>
          <a:xfrm>
            <a:off x="609600" y="147320"/>
            <a:ext cx="10972800" cy="802005"/>
          </a:xfrm>
        </p:spPr>
        <p:txBody>
          <a:bodyPr/>
          <a:lstStyle/>
          <a:p>
            <a:pPr/>
            <a:r>
              <a:t>Custom Theme</a:t>
            </a:r>
          </a:p>
        </p:txBody>
      </p:sp>
      <p:sp>
        <p:nvSpPr>
          <p:cNvPr id="3" name="Textbox1"/>
          <p:cNvSpPr txBox="1">
            <a:extLst>
              <a:ext uri="smNativeData">
                <pr:smNativeData xmlns:pr="smNativeData" xmlns="smNativeData" val="SMDATA_15_yzA+aR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IwhAAD/fwAA/38AAAAAAAAJAAAABAAAACs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2gAAAMwJAAB1KQAA/CEAABAgAAAmAAAACAAAAP//////////"/>
              </a:ext>
            </a:extLst>
          </p:cNvSpPr>
          <p:nvPr/>
        </p:nvSpPr>
        <p:spPr>
          <a:xfrm>
            <a:off x="138430" y="1592580"/>
            <a:ext cx="6600825" cy="39319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&lt;style-scheme id="jollpi" _name="Jollpi" version="1.0"&gt;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&lt;author&gt;Zulfian&lt;/author&gt;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&lt;_description&gt;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Just another scheme, which was taken and modified from oblivion style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&lt;/_description&gt;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&lt;!--  Palette --&gt;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&lt;color name="butter1"             value="#F9ED87"/&gt;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&lt;color name="butter2"             value="#9F8E10"/&gt;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&lt;color name="butter3"             value="#c4a000"/&gt;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&lt;color name="chameleon1"          value="#8ae234"/&gt;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&lt;!-- ......... --&gt;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&lt;!-- Global Settings --&gt;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&lt;style name="selection"           background="butter1"/&gt;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&lt;style name="cursor"              foreground="aluminium2"/&gt;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&lt;style name="secondary-cursor"    foreground="aluminium4-3-blend"/&gt;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&lt;style name="current-line"        background="aluminium5"/&gt;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&lt;style name="draw-spaces"         foreground="aluminium4"/&gt;</a:t>
            </a:r>
          </a:p>
          <a:p>
            <a:pPr>
              <a:defRPr sz="12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&lt;style name="background-pattern"  background="aluminium6-5-blend"/&gt;</a:t>
            </a:r>
          </a:p>
        </p:txBody>
      </p:sp>
      <p:pic>
        <p:nvPicPr>
          <p:cNvPr id="4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D////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NsoAACmCQAA/EkAAK4dAAAQAAAAJgAAAAgAAAABgQAA/////w=="/>
              </a:ext>
            </a:extLst>
          </p:cNvPicPr>
          <p:nvPr>
            <p:ph type="clipArt" idx="2"/>
          </p:nvPr>
        </p:nvPicPr>
        <p:blipFill>
          <a:blip r:embed="rId2"/>
          <a:stretch>
            <a:fillRect/>
          </a:stretch>
        </p:blipFill>
        <p:spPr>
          <a:xfrm>
            <a:off x="6641465" y="1568450"/>
            <a:ext cx="5385435" cy="32562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box2"/>
          <p:cNvSpPr txBox="1">
            <a:extLst>
              <a:ext uri="smNativeData">
                <pr:smNativeData xmlns:pr="smNativeData" xmlns="smNativeData" val="SMDATA_15_yzA+aR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MQBAAD/fwAA/38AAAAAAAAJAAAABAAAALE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LywAAOwdAADgSAAA3CEAABAgAAAmAAAACAAAAP//////////"/>
              </a:ext>
            </a:extLst>
          </p:cNvSpPr>
          <p:nvPr/>
        </p:nvSpPr>
        <p:spPr>
          <a:xfrm>
            <a:off x="7182485" y="4864100"/>
            <a:ext cx="4664075" cy="640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Optional custom theme inspired by Oblivion — modified and simplified.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DIHwAAnwYAAB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4556760" cy="802005"/>
          </a:xfrm>
        </p:spPr>
        <p:txBody>
          <a:bodyPr/>
          <a:lstStyle/>
          <a:p>
            <a:pPr algn="l"/>
            <a:r>
              <a:t>GTK Custom CSS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tigX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D9IQAAGBUAABAAAAAmAAAACAAAAAEAAAAAAAAA"/>
              </a:ext>
            </a:extLst>
          </p:cNvSpPr>
          <p:nvPr>
            <p:ph type="body" idx="1"/>
          </p:nvPr>
        </p:nvSpPr>
        <p:spPr>
          <a:xfrm>
            <a:off x="609600" y="1600200"/>
            <a:ext cx="4915535" cy="1828800"/>
          </a:xfrm>
        </p:spPr>
        <p:txBody>
          <a:bodyPr/>
          <a:lstStyle/>
          <a:p>
            <a:pPr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  <a:r>
              <a:t>Custom CSS via Gtk.CssProvider</a:t>
            </a:r>
          </a:p>
          <a:p>
            <a:pPr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</a:p>
          <a:p>
            <a:pPr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  <a:r>
              <a:t>Consistent look and feel</a:t>
            </a:r>
          </a:p>
          <a:p>
            <a:pPr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</a:p>
          <a:p>
            <a:pPr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  <a:r>
              <a:t>Lightweight — no extra libraries</a:t>
            </a:r>
          </a:p>
        </p:txBody>
      </p:sp>
      <p:sp>
        <p:nvSpPr>
          <p:cNvPr id="4" name="Textbox1"/>
          <p:cNvSpPr txBox="1">
            <a:extLst>
              <a:ext uri="smNativeData">
                <pr:smNativeData xmlns:pr="smNativeData" xmlns="smNativeData" val="SMDATA_15_yzA+aR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QIAAD/fwAA/38AAAAAAAAJAAAABAAAAC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lQMAAA8ZAAAKIgAAHyQAABAgAAAmAAAACAAAAP//////////"/>
              </a:ext>
            </a:extLst>
          </p:cNvSpPr>
          <p:nvPr/>
        </p:nvSpPr>
        <p:spPr>
          <a:xfrm>
            <a:off x="582295" y="4073525"/>
            <a:ext cx="4951095" cy="1798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provider = gtk.CssProvider()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provider.load_from_file(custom.css)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     gtk.StyleContext.add_provider_for_display(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gdk.Display.get_default(),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  provider,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    gtk.STYLE_PROVIDER_PRIORITY_USER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)</a:t>
            </a:r>
          </a:p>
        </p:txBody>
      </p:sp>
      <p:pic>
        <p:nvPicPr>
          <p:cNvPr id="5" name="Picture1"/>
          <p:cNvPicPr>
            <a:picLocks noChangeAspect="1"/>
            <a:extLst>
              <a:ext uri="smNativeData">
                <pr:smNativeData xmlns:pr="smNativeData" xmlns="smNativeData" val="SMDATA_17_yzA+a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+6Nms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KQhAABpAgAAfEgAAP8H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5468620" y="391795"/>
            <a:ext cx="6314440" cy="90805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6" name="Picture2"/>
          <p:cNvPicPr>
            <a:picLocks noChangeAspect="1"/>
            <a:extLst>
              <a:ext uri="smNativeData">
                <pr:smNativeData xmlns:pr="smNativeData" xmlns="smNativeData" val="SMDATA_17_yzA+a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u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B0wAAAMCQAApj0AAGcm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7821295" y="1470660"/>
            <a:ext cx="2200275" cy="47720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Installer / install.sh</a:t>
            </a:r>
          </a:p>
        </p:txBody>
      </p:sp>
      <p:pic>
        <p:nvPicPr>
          <p:cNvPr id="3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FATAADPGwAAgjcAAP8lAAAQAAAAJgAAAAgAAAABgQAA/////w=="/>
              </a:ext>
            </a:extLst>
          </p:cNvPicPr>
          <p:nvPr>
            <p:ph type="clipArt" idx="1"/>
          </p:nvPr>
        </p:nvPicPr>
        <p:blipFill>
          <a:blip r:embed="rId2"/>
          <a:stretch>
            <a:fillRect/>
          </a:stretch>
        </p:blipFill>
        <p:spPr>
          <a:xfrm>
            <a:off x="3139440" y="4520565"/>
            <a:ext cx="5883910" cy="16560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SlideText2"/>
          <p:cNvSpPr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+QMAAGcJAAB5RwAAKRkAABAAAAAmAAAACAAAAP//////////"/>
              </a:ext>
            </a:extLst>
          </p:cNvSpPr>
          <p:nvPr/>
        </p:nvSpPr>
        <p:spPr>
          <a:xfrm>
            <a:off x="645795" y="1528445"/>
            <a:ext cx="10972800" cy="25615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3200" cap="none"/>
            </a:pPr>
            <a:r>
              <a:t>Automated installation</a:t>
            </a:r>
          </a:p>
          <a:p>
            <a:pPr marL="342900" indent="-342900"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3200" cap="none"/>
            </a:pPr>
          </a:p>
          <a:p>
            <a:pPr marL="342900" indent="-342900"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3200" cap="none"/>
            </a:pPr>
            <a:r>
              <a:t>Simple, self-contained script</a:t>
            </a:r>
          </a:p>
          <a:p>
            <a:pPr marL="342900" indent="-342900"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3200" cap="none"/>
            </a:pPr>
          </a:p>
          <a:p>
            <a:pPr marL="342900" indent="-342900"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3200" cap="none"/>
            </a:pPr>
            <a:r>
              <a:t>Handles setup without extra tools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Demo — Jollpi (2025)</a:t>
            </a:r>
          </a:p>
        </p:txBody>
      </p:sp>
      <p:pic>
        <p:nvPicPr>
          <p:cNvPr id="3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ZGRkZ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HcNAADXCQAA/T0AACsoAAAQAAAAJgAAAAgAAAABgQAA/////w=="/>
              </a:ext>
            </a:extLst>
          </p:cNvPicPr>
          <p:nvPr>
            <p:ph type="clipArt" idx="1"/>
          </p:nvPr>
        </p:nvPicPr>
        <p:blipFill>
          <a:blip r:embed="rId2"/>
          <a:stretch>
            <a:fillRect/>
          </a:stretch>
        </p:blipFill>
        <p:spPr>
          <a:xfrm>
            <a:off x="2188845" y="1599565"/>
            <a:ext cx="7887970" cy="493014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vQUAAB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658495"/>
          </a:xfrm>
        </p:spPr>
        <p:txBody>
          <a:bodyPr/>
          <a:lstStyle/>
          <a:p>
            <a:pPr algn="l"/>
            <a:r>
              <a:t>From Jollpi to MUN-AI</a:t>
            </a:r>
          </a:p>
        </p:txBody>
      </p:sp>
      <p:sp>
        <p:nvSpPr>
          <p:cNvPr id="3" name="Line1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B/fwB4AAAAAQAAAAYAAAAAAAAAAAAAAAAAAAAEAAAAZAAAAGQAAAAE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YAAA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B/fwB/f38AgICAA8zMzADAwP8Af39/AAAAAAAAAAAAAAAAAAAAAAAAAAAAIQAAABgAAAAUAAAA+QMAAC4GAADzRwAAXQYAABAAAAAmAAAACAAAAP//////////"/>
              </a:ext>
            </a:extLst>
          </p:cNvSpPr>
          <p:nvPr/>
        </p:nvSpPr>
        <p:spPr>
          <a:xfrm flipV="1">
            <a:off x="645795" y="1004570"/>
            <a:ext cx="11050270" cy="29845"/>
          </a:xfrm>
          <a:prstGeom prst="line">
            <a:avLst/>
          </a:prstGeom>
          <a:noFill/>
          <a:ln w="76200" cap="flat" cmpd="sng" algn="ctr">
            <a:solidFill>
              <a:srgbClr val="007F7F">
                <a:alpha val="70000"/>
              </a:srgbClr>
            </a:solidFill>
            <a:prstDash val="solid"/>
            <a:headEnd type="oval" w="med" len="med"/>
            <a:tailEnd type="oval" w="med" len="med"/>
          </a:ln>
          <a:effectLst/>
        </p:spPr>
      </p:sp>
      <p:sp>
        <p:nvSpPr>
          <p:cNvPr id="4" name="SlideTitle2"/>
          <p:cNvSpPr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iAMAAIwHAAAIRwAAmQsAABAAAAAmAAAACAAAAP//////////"/>
              </a:ext>
            </a:extLst>
          </p:cNvSpPr>
          <p:nvPr/>
        </p:nvSpPr>
        <p:spPr>
          <a:xfrm>
            <a:off x="574040" y="1226820"/>
            <a:ext cx="10972800" cy="6584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>
              <a:defRPr sz="2400" cap="none">
                <a:solidFill>
                  <a:schemeClr val="tx2"/>
                </a:solidFill>
              </a:defRPr>
            </a:pPr>
            <a:r>
              <a:rPr cap="none">
                <a:solidFill>
                  <a:srgbClr val="FF0000"/>
                </a:solidFill>
                <a:latin typeface="Wingbats" pitchFamily="0" charset="2"/>
                <a:ea typeface="Wingbats" pitchFamily="0" charset="2"/>
                <a:cs typeface="Wingbats" pitchFamily="0" charset="2"/>
              </a:rPr>
              <a:t> </a:t>
            </a:r>
            <a:r>
              <a:t> Same toolkit    </a:t>
            </a:r>
            <a:r>
              <a:rPr cap="none">
                <a:solidFill>
                  <a:srgbClr val="FF0000"/>
                </a:solidFill>
                <a:latin typeface="Wingbats" pitchFamily="0" charset="2"/>
                <a:ea typeface="Wingbats" pitchFamily="0" charset="2"/>
                <a:cs typeface="Wingbats" pitchFamily="0" charset="2"/>
              </a:rPr>
              <a:t></a:t>
            </a:r>
            <a:r>
              <a:t> Same lightweight philosophy   </a:t>
            </a:r>
            <a:r>
              <a:rPr cap="none">
                <a:solidFill>
                  <a:srgbClr val="FF0000"/>
                </a:solidFill>
                <a:latin typeface="Wingbats" pitchFamily="0" charset="2"/>
                <a:ea typeface="Wingbats" pitchFamily="0" charset="2"/>
                <a:cs typeface="Wingbats" pitchFamily="0" charset="2"/>
              </a:rPr>
              <a:t></a:t>
            </a:r>
            <a:r>
              <a:t> Same maintainability mindset</a:t>
            </a:r>
          </a:p>
        </p:txBody>
      </p:sp>
      <p:sp>
        <p:nvSpPr>
          <p:cNvPr id="5" name="SlideTitle3"/>
          <p:cNvSpPr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wAMAALABAABARwAAvQUAABAAAAAmAAAACAAAAP//////////"/>
              </a:ext>
            </a:extLst>
          </p:cNvSpPr>
          <p:nvPr/>
        </p:nvSpPr>
        <p:spPr>
          <a:xfrm>
            <a:off x="609600" y="274320"/>
            <a:ext cx="10972800" cy="6584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>
              <a:defRPr sz="4400" cap="none">
                <a:solidFill>
                  <a:schemeClr val="tx2"/>
                </a:solidFill>
              </a:defRPr>
            </a:pPr>
            <a:r>
              <a:t>From Jollpi to MUN-AI</a:t>
            </a:r>
          </a:p>
        </p:txBody>
      </p:sp>
      <p:pic>
        <p:nvPicPr>
          <p:cNvPr id="6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sLCws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CwRAAB2DAAA/TsAADknAAAQAAAAJgAAAAgAAAABgQAA/////w=="/>
              </a:ext>
            </a:extLst>
          </p:cNvPicPr>
          <p:nvPr>
            <p:ph type="clipArt" idx="2"/>
          </p:nvPr>
        </p:nvPicPr>
        <p:blipFill>
          <a:blip r:embed="rId2"/>
          <a:stretch>
            <a:fillRect/>
          </a:stretch>
        </p:blipFill>
        <p:spPr>
          <a:xfrm>
            <a:off x="2791460" y="2025650"/>
            <a:ext cx="6960235" cy="435038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uS7x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FMBAADIHwAAFgYAABAAAAAmAAAACAAAAAEAAAAAAAAA"/>
              </a:ext>
            </a:extLst>
          </p:cNvSpPr>
          <p:nvPr>
            <p:ph type="title"/>
          </p:nvPr>
        </p:nvSpPr>
        <p:spPr>
          <a:xfrm>
            <a:off x="609600" y="215265"/>
            <a:ext cx="4556760" cy="774065"/>
          </a:xfrm>
        </p:spPr>
        <p:txBody>
          <a:bodyPr/>
          <a:lstStyle/>
          <a:p>
            <a:pPr algn="l"/>
            <a:r>
              <a:t>Jollpi is now public</a:t>
            </a:r>
          </a:p>
        </p:txBody>
      </p:sp>
      <p:sp>
        <p:nvSpPr>
          <p:cNvPr id="3" name="SlideTitle2"/>
          <p:cNvSpPr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kQMAACsHAADBIwAAnQwAABAAAAAmAAAACAAAAP//////////"/>
              </a:ext>
            </a:extLst>
          </p:cNvSpPr>
          <p:nvPr/>
        </p:nvSpPr>
        <p:spPr>
          <a:xfrm>
            <a:off x="579755" y="1165225"/>
            <a:ext cx="5232400" cy="8851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l">
              <a:defRPr sz="2400" cap="none">
                <a:solidFill>
                  <a:schemeClr val="tx2"/>
                </a:solidFill>
              </a:defRPr>
            </a:pPr>
            <a:r>
              <a:t>gitlab.com/zulfian1732/jollpi-text-editor</a:t>
            </a:r>
          </a:p>
        </p:txBody>
      </p:sp>
      <p:sp>
        <p:nvSpPr>
          <p:cNvPr id="4" name="Line1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B/fwB4AAAAAQAAAAYAAAAAAAAAAAAAAAAAAAAEAAAAZAAAAGQAAAAE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w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B/fwB/f38AgICAA8zMzADAwP8Af39/AAAAAAAAAAAAAAAAAAAAAAAAAAAAIQAAABgAAAAUAAAAoSQAAKYCAACjJAAASScAABAAAAAmAAAACAAAAP//////////"/>
              </a:ext>
            </a:extLst>
          </p:cNvSpPr>
          <p:nvPr/>
        </p:nvSpPr>
        <p:spPr>
          <a:xfrm flipH="1">
            <a:off x="5954395" y="430530"/>
            <a:ext cx="1270" cy="5955665"/>
          </a:xfrm>
          <a:prstGeom prst="line">
            <a:avLst/>
          </a:prstGeom>
          <a:noFill/>
          <a:ln w="76200" cap="flat" cmpd="sng" algn="ctr">
            <a:solidFill>
              <a:srgbClr val="007F7F">
                <a:alpha val="70000"/>
              </a:srgbClr>
            </a:solidFill>
            <a:prstDash val="solid"/>
            <a:headEnd type="oval" w="med" len="med"/>
            <a:tailEnd type="oval" w="med" len="med"/>
          </a:ln>
          <a:effectLst/>
        </p:spPr>
      </p:sp>
      <p:sp>
        <p:nvSpPr>
          <p:cNvPr id="5" name="Textbox1"/>
          <p:cNvSpPr txBox="1">
            <a:extLst>
              <a:ext uri="smNativeData">
                <pr:smNativeData xmlns:pr="smNativeData" xmlns="smNativeData" val="SMDATA_15_yzA+a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PkDAAD/fwAA/38AAAAAAAAJAAAABAAAACg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ygQAAPsdAACZIAAAoSAAAAAAAAAmAAAACAAAAP//////////"/>
              </a:ext>
            </a:extLst>
          </p:cNvSpPr>
          <p:nvPr/>
        </p:nvSpPr>
        <p:spPr>
          <a:xfrm>
            <a:off x="778510" y="4873625"/>
            <a:ext cx="4520565" cy="4305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000" cap="none"/>
            </a:pPr>
            <a:r>
              <a:t>Use it. Learn from it</a:t>
            </a:r>
          </a:p>
        </p:txBody>
      </p:sp>
      <p:sp>
        <p:nvSpPr>
          <p:cNvPr id="6" name="Rectangle1"/>
          <p:cNvSpPr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tCgAAJ4YAADzRwAAQicAABAAAAAmAAAACAAAAP//////////"/>
              </a:ext>
            </a:extLst>
          </p:cNvSpPr>
          <p:nvPr/>
        </p:nvSpPr>
        <p:spPr>
          <a:xfrm>
            <a:off x="6616700" y="4001770"/>
            <a:ext cx="5079365" cy="23799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lnSpc>
                <a:spcPct val="150000"/>
              </a:lnSpc>
              <a:buClrTx/>
              <a:buFontTx/>
              <a:buChar char="»"/>
              <p:prBullet>
                <a:buChar char="»">
                  <a:buClrTx/>
                  <a:buFontTx/>
                </a:buChar>
              </p:prBullet>
              <a:defRPr sz="2000" cap="none"/>
            </a:pPr>
            <a:r>
              <a:t>LinkedIn:		ZULFIAN S.Kom	</a:t>
            </a:r>
          </a:p>
          <a:p>
            <a:pPr marL="342900" indent="-342900">
              <a:lnSpc>
                <a:spcPct val="150000"/>
              </a:lnSpc>
              <a:buClrTx/>
              <a:buFontTx/>
              <a:buChar char="»"/>
              <p:prBullet>
                <a:buChar char="»">
                  <a:buClrTx/>
                  <a:buFontTx/>
                </a:buChar>
              </p:prBullet>
              <a:defRPr sz="2000" cap="none"/>
            </a:pPr>
            <a:r>
              <a:t>GitLab:		@zulfian1732</a:t>
            </a:r>
          </a:p>
          <a:p>
            <a:pPr marL="342900" indent="-342900">
              <a:lnSpc>
                <a:spcPct val="150000"/>
              </a:lnSpc>
              <a:buClrTx/>
              <a:buFontTx/>
              <a:buChar char="»"/>
              <p:prBullet>
                <a:buChar char="»">
                  <a:buClrTx/>
                  <a:buFontTx/>
                </a:buChar>
              </p:prBullet>
              <a:defRPr sz="2000" cap="none"/>
            </a:pPr>
            <a:r>
              <a:t>GitHub:		@zulfian1732</a:t>
            </a:r>
          </a:p>
          <a:p>
            <a:pPr marL="342900" indent="-342900">
              <a:lnSpc>
                <a:spcPct val="150000"/>
              </a:lnSpc>
              <a:buClrTx/>
              <a:buFontTx/>
              <a:buChar char="»"/>
              <p:prBullet>
                <a:buChar char="»">
                  <a:buClrTx/>
                  <a:buFontTx/>
                </a:buChar>
              </p:prBullet>
              <a:defRPr sz="2000" cap="none"/>
            </a:pPr>
            <a:r>
              <a:t>Mastodon:	@zulfian</a:t>
            </a:r>
          </a:p>
          <a:p>
            <a:pPr marL="342900" indent="-342900">
              <a:lnSpc>
                <a:spcPct val="150000"/>
              </a:lnSpc>
              <a:buClrTx/>
              <a:buFontTx/>
              <a:buChar char="»"/>
              <p:prBullet>
                <a:buChar char="»">
                  <a:buClrTx/>
                  <a:buFontTx/>
                </a:buChar>
              </p:prBullet>
              <a:defRPr sz="2000" cap="none"/>
            </a:pPr>
            <a:r>
              <a:t>E-mail:		 zulfian1732@gmail.com</a:t>
            </a:r>
          </a:p>
        </p:txBody>
      </p:sp>
      <p:sp>
        <p:nvSpPr>
          <p:cNvPr id="7" name="SlideTitle3"/>
          <p:cNvSpPr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s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IicAAAkCAAABSgAABgoAABAAAAAmAAAACAAAAP//////////"/>
              </a:ext>
            </a:extLst>
          </p:cNvSpPr>
          <p:nvPr/>
        </p:nvSpPr>
        <p:spPr>
          <a:xfrm>
            <a:off x="6361430" y="330835"/>
            <a:ext cx="5668645" cy="12985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defRPr sz="2400" cap="none">
                <a:solidFill>
                  <a:schemeClr val="tx2"/>
                </a:solidFill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“Old code isn’t failure.</a:t>
            </a:r>
          </a:p>
          <a:p>
            <a:pPr algn="ctr">
              <a:defRPr sz="2400" cap="none">
                <a:solidFill>
                  <a:schemeClr val="tx2"/>
                </a:solidFill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Sometimes it's just waiting</a:t>
            </a:r>
          </a:p>
          <a:p>
            <a:pPr algn="ctr">
              <a:defRPr sz="2400" cap="none">
                <a:solidFill>
                  <a:schemeClr val="tx2"/>
                </a:solidFill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for a better version of us.”</a:t>
            </a:r>
          </a:p>
        </p:txBody>
      </p:sp>
      <p:pic>
        <p:nvPicPr>
          <p:cNvPr id="8" name="Clipart1"/>
          <p:cNvPicPr>
            <a:picLocks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DoQwE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FgrAACVDQAAdTMAALIV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7045960" y="2207895"/>
            <a:ext cx="1318895" cy="13188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9" name="Clipart2"/>
          <p:cNvPicPr>
            <a:picLocks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g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Lk8AACVDQAA1kQAALIV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9871075" y="2207895"/>
            <a:ext cx="1318895" cy="13188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Line2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P8AAAB4AAAAAQAAAAYAAAAAAAAAAAAAAAAAAAAAAAAAZAAAAGQAAAADAAAAZAAAAGQAAAAVAAAAYAAAAAAAAAAAAAAADwAAACADAAAAAAAAAAAAAAEAAACgMgAAAAAAAAAAAAABAAAAf39/AAEAAABkAAAAAAAAABQAAABAHwAAAAAAACYAAAAAAAAAwOD//wAAAAAmAAAAZAAAABYAAABMAAAAAAAAAAAAAAAEAAAAAAAAAAEAAACAgIAKAAAAACgAAAAoAAAAZAAAAGQAAAAAAAAAzMzMAAAAAABQAAAAUAAAAGQAAABkAAAAAAAAABcAAAAUAAAAAAAAAAAAAAD/fwAA/38AAAAAAAAJAAAABAAAAAEAAAE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8AAAB/f38AgICAA8zMzADAwP8Af39/AAAAAAAAAAAAAAAAAAAAAAAAAAAAIQAAABgAAAAUAAAAaTUAAHASAADTOQAAcxIAABAAAAAmAAAACAAAAP//////////"/>
              </a:ext>
            </a:extLst>
          </p:cNvSpPr>
          <p:nvPr/>
        </p:nvSpPr>
        <p:spPr>
          <a:xfrm flipV="1">
            <a:off x="8682355" y="2997200"/>
            <a:ext cx="717550" cy="1905"/>
          </a:xfrm>
          <a:prstGeom prst="line">
            <a:avLst/>
          </a:prstGeom>
          <a:noFill/>
          <a:ln w="76200" cap="flat" cmpd="sng" algn="ctr">
            <a:solidFill>
              <a:srgbClr val="FF0000">
                <a:alpha val="70000"/>
              </a:srgbClr>
            </a:solidFill>
            <a:prstDash val="solid"/>
            <a:headEnd type="none"/>
            <a:tailEnd type="arrow" w="med" len="med"/>
          </a:ln>
          <a:effectLst/>
        </p:spPr>
      </p:sp>
      <p:sp>
        <p:nvSpPr>
          <p:cNvPr id="11" name="TextArtObject1"/>
          <p:cNvSpPr>
            <a:extLst>
              <a:ext uri="smNativeData">
                <pr:smNativeData xmlns:pr="smNativeData" xmlns="smNativeData" val="SMDATA_16_yzA+aRMAAAAlAAAAEAAAAA8BAAAAkAAAAEgAAACQAAAASAAAAAAAAAAAAAAAAAAAAAEAAABQAAAAAAAAAAAAAAAzMzMzMzPTPwAAAAAAAOA/AAAAAAAA4D8AAAAAAADgPwAAAAAAAOA/AAAAAAAA4D8AAAAAAADgPwAAAAAAAOA/AAAAAAAA4D8CAAAAjAAAAAEAAAAEAAAA/5kAAP//AAAAAAAAAAAAAAAAAAAAAAAAAAAAAAAAAAAAAAAAZAAAAAEAAABAAAAAAAAAAAAAAAAAAAAAAAAAAAAAAAAAAAAAAAAAAAAAAAAAAAAAAAAAAAAAAAAAAAAAAAAAAAAAAAAAAAAAAAAAAAAAAAAAAAAAAAAAAAAAAAAAAAAAFAAAADwAAAAAAAAAAAAAAAAAAAAAAAAAAQAAABQAAAAUAAAAFAAAAAEAAAAAAAAAZAAAAGQAAAAAAAAAZAAAAGQAAAAVAAAAYAAAAAAAAAAAAAAADwAAACADAAAAAAAAAAAAAAEAAACgMgAAVgcAAKr4//8BAAAAf39/AAEAAABkAAAAAAAAABQAAABAHwAAAAAAACYAAAAAAAAAwOD//wAAAAAmAAAAZAAAABYAAABMAAAAAQAAAAAAAAAEAAAAAAAAAAEAAADAwMAAAAAAACEAAAAhAAAAZAAAAGQAAAAAAAAAzMzMAAAAAABQAAAAUAAAAGQAAABkAAAAAAAAAAYAAABRAAAAQQBkAHcAYQBpAHQAYQAgAFMAYQBuAHMAIABFAHgAdAByAGEAQgBvAGwAZAAgAEkAdABhAGwAaQBjAAAAAAAAABAOAAAAAAAAQ2QAAABkAAAAFwAAABQAAAAAAAAAAAAAAP9/AAD/fwAAAAAAAAkAAAAEAAAAAQAAAR4AAABoAAAAAAAAAAAAAAAAAAAAAAAAAAAAAAAQJwAAECcAAAAAAAAAAAAAAAAAAAAAAAAAAAAAAAAAAAAAAAAAAAAAFAAAAAAAAADAwP8AAAAAAGQAAAAyAAAAAAAAAGQAAAAAAAAAf39/AAoAAAAiAAAAGAAAAAAAAAAAAAAAAAAAAAAAAAAAAAAAAAAAACQAAAAkAAAAAAAAAAcAAAAAAAAAAAAAAAAAAAAAAAAAAAAAAAAAAAB/f38AJQAAAFgAAAAAAAAAAAAAAAAAAAAAAAAAAAAAAAAAAAAAAAAAAAAAAAAAAAAAAAAAAAAAAD8AAAAAAAAAoIYBAAAAAAAAAAAAAAAAAAwAAAABAAAAAAAAAAAAAAAAAAAAHwAAAFQAAAD/mQAA//8AAAAAAAAAAAAAAAAAAAAAAAAAAAAAAAAAAAAAAAAAAAAAAAAAAH9/fwDAwMAAzMzMAMDA/wB/f38AAAAAAAAAAAAAAAAAAAAAAAAAAAAhAAAAGAAAABQAAAAGCQAAXSMAAD8aAAD2JQAAEAAAACYAAAAIAAAA//////////8="/>
              </a:ext>
            </a:extLst>
          </p:cNvSpPr>
          <p:nvPr/>
        </p:nvSpPr>
        <p:spPr>
          <a:xfrm>
            <a:off x="1466850" y="5748655"/>
            <a:ext cx="2799715" cy="42227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pAutoFit/>
          </a:bodyPr>
          <a:lstStyle/>
          <a:p>
            <a:pPr algn="l"/>
            <a:r>
              <a:rPr sz="3600" b="1" i="1">
                <a:ln>
                  <a:noFill/>
                </a:ln>
                <a:gradFill flip="none" rotWithShape="0">
                  <a:gsLst>
                    <a:gs pos="0">
                      <a:srgbClr val="FFFF00"/>
                    </a:gs>
                    <a:gs pos="100000">
                      <a:srgbClr val="FF9900"/>
                    </a:gs>
                  </a:gsLst>
                  <a:path path="rect"/>
                  <a:tileRect/>
                </a:gradFill>
                <a:effectLst>
                  <a:outerShdw blurRad="12700" dist="29635" dir="2700000" algn="ctr">
                    <a:srgbClr val="C0C0C0"/>
                  </a:outerShdw>
                </a:effectLst>
                <a:latin typeface="Adwaita Sans ExtraBold Italic"/>
              </a:rPr>
              <a:t>~ Thank You ~</a:t>
            </a:r>
          </a:p>
        </p:txBody>
      </p:sp>
      <p:pic>
        <p:nvPicPr>
          <p:cNvPr id="12" name="Picture1"/>
          <p:cNvPicPr>
            <a:picLocks noChangeAspect="1"/>
            <a:extLst>
              <a:ext uri="smNativeData">
                <pr:smNativeData xmlns:pr="smNativeData" xmlns="smNativeData" val="SMDATA_17_yzA+a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D////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L8JAACVDAAAUxsAACke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1584325" y="2045335"/>
            <a:ext cx="2857500" cy="28575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BLFS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8gcAAB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017270"/>
          </a:xfrm>
        </p:spPr>
        <p:txBody>
          <a:bodyPr/>
          <a:lstStyle/>
          <a:p>
            <a:pPr/>
            <a:r>
              <a:t>About Me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KB5jw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QLAABARwAA0BgAABAAAAAmAAAACAAAAAEAAAAAAAAA"/>
              </a:ext>
            </a:extLst>
          </p:cNvSpPr>
          <p:nvPr>
            <p:ph type="body" idx="1"/>
          </p:nvPr>
        </p:nvSpPr>
        <p:spPr>
          <a:xfrm>
            <a:off x="609600" y="1902460"/>
            <a:ext cx="10972800" cy="2131060"/>
          </a:xfrm>
        </p:spPr>
        <p:txBody>
          <a:bodyPr/>
          <a:lstStyle/>
          <a:p>
            <a:pPr>
              <a:lnSpc>
                <a:spcPct val="150000"/>
              </a:lnSpc>
              <a:buClrTx/>
              <a:buFontTx/>
              <a:buChar char="–"/>
              <p:prBullet>
                <a:buChar char="–">
                  <a:buClrTx/>
                  <a:buFontTx/>
                </a:buChar>
              </p:prBullet>
            </a:pPr>
            <a:r>
              <a:t>Python Developer</a:t>
            </a:r>
          </a:p>
          <a:p>
            <a:pPr>
              <a:lnSpc>
                <a:spcPct val="150000"/>
              </a:lnSpc>
              <a:buClrTx/>
              <a:buFontTx/>
              <a:buChar char="–"/>
              <p:prBullet>
                <a:buChar char="–">
                  <a:buClrTx/>
                  <a:buFontTx/>
                </a:buChar>
              </p:prBullet>
            </a:pPr>
            <a:r>
              <a:t>Linux user since 2008 (with a very long pause)</a:t>
            </a:r>
          </a:p>
          <a:p>
            <a:pPr>
              <a:lnSpc>
                <a:spcPct val="150000"/>
              </a:lnSpc>
              <a:buClrTx/>
              <a:buFontTx/>
              <a:buChar char="–"/>
              <p:prBullet>
                <a:buChar char="–">
                  <a:buClrTx/>
                  <a:buFontTx/>
                </a:buChar>
              </p:prBullet>
            </a:pPr>
            <a:r>
              <a:t>Creator of Jollpi (2010 → rewrite 2025)</a:t>
            </a:r>
          </a:p>
          <a:p>
            <a:pPr/>
          </a:p>
        </p:txBody>
      </p:sp>
      <p:sp>
        <p:nvSpPr>
          <p:cNvPr id="4" name="Line1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P8AAAB4AAAAAQAAAAYAAAAAAAAAAAAAAAAAAAAEAAAAZAAAAGQAAAAE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wAAA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8AAAB/f38AgICAA8zMzADAwP8Af39/AAAAAAAAAAAAAAAAAAAAAAAAAAAAIQAAABgAAAAUAAAAiAMAANYJAACCRwAABQoAABAAAAAmAAAACAAAAP//////////"/>
              </a:ext>
            </a:extLst>
          </p:cNvSpPr>
          <p:nvPr/>
        </p:nvSpPr>
        <p:spPr>
          <a:xfrm flipV="1">
            <a:off x="574040" y="1598930"/>
            <a:ext cx="11050270" cy="29845"/>
          </a:xfrm>
          <a:prstGeom prst="line">
            <a:avLst/>
          </a:prstGeom>
          <a:noFill/>
          <a:ln w="76200" cap="flat" cmpd="sng" algn="ctr">
            <a:solidFill>
              <a:srgbClr val="FF0000">
                <a:alpha val="70000"/>
              </a:srgbClr>
            </a:solidFill>
            <a:prstDash val="solid"/>
            <a:headEnd type="oval" w="med" len="med"/>
            <a:tailEnd type="oval" w="med" len="med"/>
          </a:ln>
          <a:effectLst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s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FIAAABARwAAQQUAABAAAAAmAAAACAAAAAEAAAAAAAAA"/>
              </a:ext>
            </a:extLst>
          </p:cNvSpPr>
          <p:nvPr>
            <p:ph type="title"/>
          </p:nvPr>
        </p:nvSpPr>
        <p:spPr>
          <a:xfrm>
            <a:off x="609600" y="52070"/>
            <a:ext cx="10972800" cy="802005"/>
          </a:xfrm>
        </p:spPr>
        <p:txBody>
          <a:bodyPr/>
          <a:lstStyle/>
          <a:p>
            <a:pPr/>
            <a:r>
              <a:t>Flashback: Jollpi 2010</a:t>
            </a:r>
          </a:p>
        </p:txBody>
      </p:sp>
      <p:pic>
        <p:nvPicPr>
          <p:cNvPr id="3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wADs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CIGAAA0BgAAvyMAAAkbAAAQAAAAJgAAAAgAAAABgQAA/////w=="/>
              </a:ext>
            </a:extLst>
          </p:cNvPicPr>
          <p:nvPr>
            <p:ph type="clipArt" idx="1"/>
          </p:nvPr>
        </p:nvPicPr>
        <p:blipFill>
          <a:blip r:embed="rId2"/>
          <a:stretch>
            <a:fillRect/>
          </a:stretch>
        </p:blipFill>
        <p:spPr>
          <a:xfrm>
            <a:off x="996950" y="1008380"/>
            <a:ext cx="4813935" cy="338645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SlideText4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Igc3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gUAADAbAAC3IwAA4B0AABAAAAAmAAAACAAAAAEAAAAAAAAA"/>
              </a:ext>
            </a:extLst>
          </p:cNvSpPr>
          <p:nvPr>
            <p:ph type="body" idx="2"/>
          </p:nvPr>
        </p:nvSpPr>
        <p:spPr>
          <a:xfrm>
            <a:off x="814070" y="4419600"/>
            <a:ext cx="4991735" cy="436880"/>
          </a:xfrm>
        </p:spPr>
        <p:txBody>
          <a:bodyPr/>
          <a:lstStyle/>
          <a:p>
            <a:pPr marL="0" indent="0" algn="ctr">
              <a:buNone/>
              <p:prBullet>
                <a:buNone/>
              </p:prBullet>
              <a:defRPr sz="1600" i="1" cap="none"/>
            </a:pPr>
            <a:r>
              <a:t>First prototype</a:t>
            </a:r>
          </a:p>
        </p:txBody>
      </p:sp>
      <p:pic>
        <p:nvPicPr>
          <p:cNvPr id="5" name="SlideText3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BIqAAAfBgAAS0MAACMbAAAQAAAAJgAAAAgAAAABgQAA/////w=="/>
              </a:ext>
            </a:extLst>
          </p:cNvPicPr>
          <p:nvPr>
            <p:ph type="clipArt" idx="3"/>
          </p:nvPr>
        </p:nvPicPr>
        <p:blipFill>
          <a:blip r:embed="rId3"/>
          <a:stretch>
            <a:fillRect/>
          </a:stretch>
        </p:blipFill>
        <p:spPr>
          <a:xfrm>
            <a:off x="6838950" y="995045"/>
            <a:ext cx="4100195" cy="34163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SlideText2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E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PigAAGEbAAAURgAA5x0AABAAAAAmAAAACAAAAAEAAAAAAAAA"/>
              </a:ext>
            </a:extLst>
          </p:cNvSpPr>
          <p:nvPr>
            <p:ph type="body" idx="4"/>
          </p:nvPr>
        </p:nvSpPr>
        <p:spPr>
          <a:xfrm>
            <a:off x="6541770" y="4450715"/>
            <a:ext cx="4850130" cy="410210"/>
          </a:xfrm>
        </p:spPr>
        <p:txBody>
          <a:bodyPr/>
          <a:lstStyle/>
          <a:p>
            <a:pPr marL="0" indent="0" algn="ctr">
              <a:buNone/>
              <p:prBullet>
                <a:buNone/>
              </p:prBullet>
              <a:defRPr sz="1600" i="1" cap="none"/>
            </a:pPr>
            <a:r>
              <a:t>Last stable release</a:t>
            </a:r>
          </a:p>
        </p:txBody>
      </p:sp>
      <p:sp>
        <p:nvSpPr>
          <p:cNvPr id="7" name="SlideTitle2"/>
          <p:cNvSpPr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s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BgMAAJMeAACGRgAAJCMAABAAAAAmAAAACAAAAP//////////"/>
              </a:ext>
            </a:extLst>
          </p:cNvSpPr>
          <p:nvPr/>
        </p:nvSpPr>
        <p:spPr>
          <a:xfrm>
            <a:off x="491490" y="4970145"/>
            <a:ext cx="10972800" cy="7423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defRPr sz="3000" b="1" cap="none">
                <a:solidFill>
                  <a:srgbClr val="007F7F"/>
                </a:solidFill>
              </a:defRPr>
            </a:pPr>
            <a:r>
              <a:t>Python 2 — GTK2 — GtkSourceView 2 — Minimal — Multi-tab</a:t>
            </a:r>
          </a:p>
          <a:p>
            <a:pPr algn="ctr">
              <a:defRPr sz="3000" b="1" cap="none">
                <a:solidFill>
                  <a:srgbClr val="007F7F"/>
                </a:solidFill>
              </a:defRPr>
            </a:pPr>
          </a:p>
        </p:txBody>
      </p:sp>
      <p:sp>
        <p:nvSpPr>
          <p:cNvPr id="8" name="Rectangle1"/>
          <p:cNvSpPr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IQUAAJEiAAA7LwAAKycAABAAAAAmAAAACAAAAP//////////"/>
              </a:ext>
            </a:extLst>
          </p:cNvSpPr>
          <p:nvPr/>
        </p:nvSpPr>
        <p:spPr>
          <a:xfrm>
            <a:off x="833755" y="5619115"/>
            <a:ext cx="6844030" cy="7480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lnSpc>
                <a:spcPct val="100000"/>
              </a:lnSpc>
              <a:buClrTx/>
              <a:buFontTx/>
              <a:buChar char="»"/>
              <p:prBullet>
                <a:buChar char="»">
                  <a:buClrTx/>
                  <a:buFontTx/>
                </a:buChar>
              </p:prBullet>
              <a:defRPr sz="2000" cap="none"/>
            </a:pPr>
            <a:r>
              <a:t>SourceForge: 	sourceforge.net/projects/jollpi	</a:t>
            </a:r>
          </a:p>
          <a:p>
            <a:pPr marL="342900" indent="-342900">
              <a:lnSpc>
                <a:spcPct val="100000"/>
              </a:lnSpc>
              <a:buClrTx/>
              <a:buFontTx/>
              <a:buChar char="»"/>
              <p:prBullet>
                <a:buChar char="»">
                  <a:buClrTx/>
                  <a:buFontTx/>
                </a:buChar>
              </p:prBullet>
              <a:defRPr sz="2000" cap="none"/>
            </a:pPr>
            <a:r>
              <a:t>GitLab:		gitlab.com/zulfian1732/jollpi2-legacy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Jollpi 2025 — The Rewrite</a:t>
            </a:r>
          </a:p>
        </p:txBody>
      </p:sp>
      <p:pic>
        <p:nvPicPr>
          <p:cNvPr id="3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NDQ0N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DkPAADYCQAAxzsAALAlAAAQAAAAJgAAAAgAAAABgQAA/////w=="/>
              </a:ext>
            </a:extLst>
          </p:cNvPicPr>
          <p:nvPr>
            <p:ph type="clipArt" idx="1"/>
          </p:nvPr>
        </p:nvPicPr>
        <p:blipFill>
          <a:blip r:embed="rId2"/>
          <a:stretch>
            <a:fillRect/>
          </a:stretch>
        </p:blipFill>
        <p:spPr>
          <a:xfrm>
            <a:off x="2474595" y="1600200"/>
            <a:ext cx="7242810" cy="45262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s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R8AALr///+ARwAAvCMAABAAAAAmAAAACAAAAAGAAAAAAAAA"/>
              </a:ext>
            </a:extLst>
          </p:cNvSpPr>
          <p:nvPr>
            <p:ph type="body" idx="1"/>
          </p:nvPr>
        </p:nvSpPr>
        <p:spPr>
          <a:xfrm>
            <a:off x="5052695" y="-44450"/>
            <a:ext cx="6570345" cy="5853430"/>
          </a:xfrm>
        </p:spPr>
        <p:txBody>
          <a:bodyPr/>
          <a:lstStyle>
            <a:lvl1pPr>
              <a:defRPr sz="3200" cap="none"/>
            </a:lvl1pPr>
            <a:lvl2pPr>
              <a:defRPr sz="2800" cap="none"/>
            </a:lvl2pPr>
            <a:lvl3pPr>
              <a:defRPr sz="2400" cap="none"/>
            </a:lvl3pPr>
            <a:lvl4pPr>
              <a:defRPr sz="2000" cap="none"/>
            </a:lvl4pPr>
            <a:lvl5pPr>
              <a:defRPr sz="2000" cap="none"/>
            </a:lvl5pPr>
            <a:lvl6pPr>
              <a:defRPr sz="2000" cap="none"/>
            </a:lvl6pPr>
            <a:lvl7pPr>
              <a:defRPr sz="2000" cap="none"/>
            </a:lvl7pPr>
            <a:lvl8pPr>
              <a:defRPr sz="2000" cap="none"/>
            </a:lvl8pPr>
            <a:lvl9pPr>
              <a:defRPr sz="2000" cap="none"/>
            </a:lvl9pPr>
          </a:lstStyle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</a:p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  <a:r>
              <a:t>Python 2 is end-of-life</a:t>
            </a:r>
          </a:p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  <a:r>
              <a:t>GTK4 is a completely different world</a:t>
            </a:r>
          </a:p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  <a:r>
              <a:t>GtkSourceView 5 introduces a new approach</a:t>
            </a:r>
          </a:p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  <a:r>
              <a:t>User expectations changed</a:t>
            </a:r>
          </a:p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  <a:r>
              <a:t>Keep it light and minimal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B8yC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MQBAACaGQAAsCUAABAAAAAmAAAACAAAAAEAAAAAAAAA"/>
              </a:ext>
            </a:extLst>
          </p:cNvSpPr>
          <p:nvPr>
            <p:ph type="body" idx="2"/>
          </p:nvPr>
        </p:nvSpPr>
        <p:spPr>
          <a:xfrm>
            <a:off x="609600" y="287020"/>
            <a:ext cx="3552190" cy="5839460"/>
          </a:xfrm>
        </p:spPr>
        <p:txBody>
          <a:bodyPr/>
          <a:lstStyle/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>
              <a:defRPr sz="4400" cap="none"/>
            </a:pPr>
            <a:r>
              <a:t>Why Rewrite ?</a:t>
            </a:r>
          </a:p>
        </p:txBody>
      </p:sp>
      <p:sp>
        <p:nvSpPr>
          <p:cNvPr id="4" name="Line1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B/fwB4AAAAAQAAAAYAAAAAAAAAAAAAAAAAAAAEAAAAZAAAAGQAAAAE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wAAA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B/fwB/f38AgICAA8zMzADAwP8Af39/AAAAAAAAAAAAAAAAAAAAAAAAAAAAIQAAABgAAAAUAAAAzxsAAPkDAADQGwAA9iUAABAAAAAmAAAACAAAAP//////////"/>
              </a:ext>
            </a:extLst>
          </p:cNvSpPr>
          <p:nvPr/>
        </p:nvSpPr>
        <p:spPr>
          <a:xfrm flipH="1">
            <a:off x="4520565" y="645795"/>
            <a:ext cx="635" cy="5525135"/>
          </a:xfrm>
          <a:prstGeom prst="line">
            <a:avLst/>
          </a:prstGeom>
          <a:noFill/>
          <a:ln w="76200" cap="flat" cmpd="sng" algn="ctr">
            <a:solidFill>
              <a:srgbClr val="007F7F">
                <a:alpha val="70000"/>
              </a:srgbClr>
            </a:solidFill>
            <a:prstDash val="solid"/>
            <a:headEnd type="oval" w="med" len="med"/>
            <a:tailEnd type="oval" w="med" len="med"/>
          </a:ln>
          <a:effectLst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Philosophy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s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GgLAABARwAAZyYAABAAAAAmAAAACAAAAAEAAAAAAAAA"/>
              </a:ext>
            </a:extLst>
          </p:cNvSpPr>
          <p:nvPr>
            <p:ph type="body" idx="1"/>
          </p:nvPr>
        </p:nvSpPr>
        <p:spPr>
          <a:xfrm>
            <a:off x="609600" y="1854200"/>
            <a:ext cx="10972800" cy="4388485"/>
          </a:xfr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  <a:r>
              <a:t>Simple and responsive — even with large files</a:t>
            </a:r>
          </a:p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  <a:r>
              <a:t>Only core components: Python, GTK4, GtkSourceView5</a:t>
            </a:r>
          </a:p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  <a:r>
              <a:t>Maintainable codebase</a:t>
            </a:r>
          </a:p>
          <a:p>
            <a:pPr>
              <a:lnSpc>
                <a:spcPct val="15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</a:pPr>
            <a:r>
              <a:t>Typing should feel effortless</a:t>
            </a:r>
          </a:p>
        </p:txBody>
      </p:sp>
      <p:sp>
        <p:nvSpPr>
          <p:cNvPr id="4" name="Line1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B/fwB4AAAAAQAAAAYAAAAAAAAAAAAAAAAAAAAEAAAAZAAAAGQAAAAE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xhOmE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B/fwB/f38AgICAA8zMzADAwP8Af39/AAAAAAAAAAAAAAAAAAAAAAAAAAAAIQAAABgAAAAUAAAAUwMAABkJAABNRwAASAkAABAAAAAmAAAACAAAAP//////////"/>
              </a:ext>
            </a:extLst>
          </p:cNvSpPr>
          <p:nvPr/>
        </p:nvSpPr>
        <p:spPr>
          <a:xfrm flipV="1">
            <a:off x="540385" y="1478915"/>
            <a:ext cx="11050270" cy="29845"/>
          </a:xfrm>
          <a:prstGeom prst="line">
            <a:avLst/>
          </a:prstGeom>
          <a:noFill/>
          <a:ln w="76200" cap="flat" cmpd="sng" algn="ctr">
            <a:solidFill>
              <a:srgbClr val="007F7F">
                <a:alpha val="70000"/>
              </a:srgbClr>
            </a:solidFill>
            <a:prstDash val="solid"/>
            <a:headEnd type="oval" w="med" len="med"/>
            <a:tailEnd type="oval" w="med" len="med"/>
          </a:ln>
          <a:effectLst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MQBAAALGgAAWgcAABAAAAAmAAAACAAAAAEAAAAAAAAA"/>
              </a:ext>
            </a:extLst>
          </p:cNvSpPr>
          <p:nvPr>
            <p:ph type="title"/>
          </p:nvPr>
        </p:nvSpPr>
        <p:spPr>
          <a:xfrm>
            <a:off x="609600" y="287020"/>
            <a:ext cx="3623945" cy="908050"/>
          </a:xfrm>
        </p:spPr>
        <p:txBody>
          <a:bodyPr/>
          <a:lstStyle/>
          <a:p>
            <a:pPr/>
            <a:r>
              <a:t>Architecture</a:t>
            </a:r>
          </a:p>
        </p:txBody>
      </p:sp>
      <p:sp>
        <p:nvSpPr>
          <p:cNvPr id="3" name="Textbox1"/>
          <p:cNvSpPr>
            <a:extLst>
              <a:ext uri="smNativeData">
                <pr:smNativeData xmlns:pr="smNativeData" xmlns="smNativeData" val="SMDATA_15_yzA+aRMAAAAlAAAAZQAAAA8BAAAAkAAAAEgAAACQAAAASAAAAAAAAAAAAAAAAAAAAAEAAABQAAAAV1VVVVVV1T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P8AAAAAAAAAAQAAAAAAAAAAAAAAAAAAAAA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BQAAA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8AAAB/f38AgICAA8zMzADAwP8Af39/AAAAAAAAAAAAAAAAAAAAAAAAAAAAIQAAABgAAAAUAAAAzxsAAJgKAAD2KwAANg4AABAAAAAmAAAACAAAAP//////////"/>
              </a:ext>
            </a:extLst>
          </p:cNvSpPr>
          <p:nvPr/>
        </p:nvSpPr>
        <p:spPr>
          <a:xfrm>
            <a:off x="4520565" y="1722120"/>
            <a:ext cx="2625725" cy="58801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600" cap="none"/>
            </a:pPr>
            <a:r>
              <a:t>Python 3</a:t>
            </a:r>
          </a:p>
        </p:txBody>
      </p:sp>
      <p:sp>
        <p:nvSpPr>
          <p:cNvPr id="4" name="Line1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P8AAAA8AAAAAQAAAAMAAAAAAAAAAAAAAAAAAAAAAAAAZAAAAGQAAAAB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cAAA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8AAAB/f38AgICAA8zMzADAwP8Af39/AAAAAAAAAAAAAAAAAAAAAAAAAAAAIQAAABgAAAAUAAAA5SMAAM4OAADmIwAAVhEAABAAAAAmAAAACAAAAP//////////"/>
              </a:ext>
            </a:extLst>
          </p:cNvSpPr>
          <p:nvPr/>
        </p:nvSpPr>
        <p:spPr>
          <a:xfrm>
            <a:off x="5835015" y="2406650"/>
            <a:ext cx="635" cy="411480"/>
          </a:xfrm>
          <a:prstGeom prst="line">
            <a:avLst/>
          </a:prstGeom>
          <a:noFill/>
          <a:ln w="38100" cap="flat" cmpd="sng" algn="ctr">
            <a:solidFill>
              <a:srgbClr val="FF0000">
                <a:alpha val="70000"/>
              </a:srgbClr>
            </a:solidFill>
            <a:prstDash val="solid"/>
            <a:headEnd type="none"/>
            <a:tailEnd type="stealth" w="med" len="med"/>
          </a:ln>
          <a:effectLst/>
        </p:spPr>
      </p:sp>
      <p:sp>
        <p:nvSpPr>
          <p:cNvPr id="5" name="AutoShape1"/>
          <p:cNvSpPr>
            <a:extLst>
              <a:ext uri="smNativeData">
                <pr:smNativeData xmlns:pr="smNativeData" xmlns="smNativeData" val="SMDATA_15_yzA+aRMAAAAlAAAAZQAAAA8BAAAAkAAAAEgAAACQAAAASAAAAAAAAAAAAAAAAAAAAAEAAABQAAAAV1VVVVVV1T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P8AAAAAAAAAAQAAAAAAAAAAAAAAAAAAAAA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CsAAA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8AAAB/f38AgICAA8zMzADAwP8Af39/AAAAAAAAAAAAAAAAAAAAAAAAAAAAIQAAABgAAAAUAAAAgxcAANgRAAAmMQAAYBUAABAAAAAmAAAACAAAAP//////////"/>
              </a:ext>
            </a:extLst>
          </p:cNvSpPr>
          <p:nvPr/>
        </p:nvSpPr>
        <p:spPr>
          <a:xfrm>
            <a:off x="3822065" y="2900680"/>
            <a:ext cx="4167505" cy="57404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600" cap="none"/>
            </a:pPr>
            <a:r>
              <a:t>GTK4 (GObject, GDK, GLib)</a:t>
            </a:r>
          </a:p>
        </p:txBody>
      </p:sp>
      <p:sp>
        <p:nvSpPr>
          <p:cNvPr id="6" name="AutoShape2"/>
          <p:cNvSpPr>
            <a:extLst>
              <a:ext uri="smNativeData">
                <pr:smNativeData xmlns:pr="smNativeData" xmlns="smNativeData" val="SMDATA_15_yzA+aRMAAAAlAAAAZQAAAA8BAAAAkAAAAEgAAACQAAAASAAAAAAAAAAAAAAAAAAAAAEAAABQAAAAV1VVVVVV1T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P8AAAAAAAAAAQAAAAAAAAAAAAAAAAAAAAA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HcAAA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8AAAB/f38AgICAA8zMzADAwP8Af39/AAAAAAAAAAAAAAAAAAAAAAAAAAAAIQAAABgAAAAUAAAAzxsAAFcZAAD2KwAA9RwAABAAAAAmAAAACAAAAP//////////"/>
              </a:ext>
            </a:extLst>
          </p:cNvSpPr>
          <p:nvPr/>
        </p:nvSpPr>
        <p:spPr>
          <a:xfrm>
            <a:off x="4520565" y="4119245"/>
            <a:ext cx="2625725" cy="58801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600" cap="none"/>
            </a:pPr>
            <a:r>
              <a:t>GtkSourceView 5</a:t>
            </a:r>
          </a:p>
        </p:txBody>
      </p:sp>
      <p:sp>
        <p:nvSpPr>
          <p:cNvPr id="7" name="AutoShape3"/>
          <p:cNvSpPr>
            <a:extLst>
              <a:ext uri="smNativeData">
                <pr:smNativeData xmlns:pr="smNativeData" xmlns="smNativeData" val="SMDATA_15_yzA+aRMAAAAlAAAAZQAAAA8BAAAAkAAAAEgAAACQAAAASAAAAAAAAAAAAAAAAAAAAAEAAABQAAAAV1VVVVVV1T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P8AAAAAAAAAAQAAAAAAAAAAAAAAAAAAAAA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CsAAA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8AAAB/f38AgICAA8zMzADAwP8Af39/AAAAAAAAAAAAAAAAAAAAAAAAAAAAIQAAABgAAAAUAAAAxxQAAMkgAACIMgAAMiQAABAAAAAmAAAACAAAAP//////////"/>
              </a:ext>
            </a:extLst>
          </p:cNvSpPr>
          <p:nvPr/>
        </p:nvSpPr>
        <p:spPr>
          <a:xfrm>
            <a:off x="3377565" y="5329555"/>
            <a:ext cx="4836795" cy="554355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2600" cap="none"/>
            </a:pPr>
            <a:r>
              <a:t>Gio File Handling + Monitoring</a:t>
            </a:r>
          </a:p>
        </p:txBody>
      </p:sp>
      <p:sp>
        <p:nvSpPr>
          <p:cNvPr id="8" name="Line5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B/fwB4AAAAAQAAAAYAAAAAAAAAAAAAAAAAAAAEAAAAZAAAAGQAAAAE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EAAAE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B/fwB/f38AgICAA8zMzADAwP8Af39/AAAAAAAAAAAAAAAAAAAAAAAAAAAAIQAAABgAAAAUAAAAUwMAAB8IAABNRwAATggAABAAAAAmAAAACAAAAP//////////"/>
              </a:ext>
            </a:extLst>
          </p:cNvSpPr>
          <p:nvPr/>
        </p:nvSpPr>
        <p:spPr>
          <a:xfrm flipV="1">
            <a:off x="540385" y="1320165"/>
            <a:ext cx="11050270" cy="29845"/>
          </a:xfrm>
          <a:prstGeom prst="line">
            <a:avLst/>
          </a:prstGeom>
          <a:noFill/>
          <a:ln w="76200" cap="flat" cmpd="sng" algn="ctr">
            <a:solidFill>
              <a:srgbClr val="007F7F">
                <a:alpha val="70000"/>
              </a:srgbClr>
            </a:solidFill>
            <a:prstDash val="solid"/>
            <a:headEnd type="oval" w="med" len="med"/>
            <a:tailEnd type="oval" w="med" len="med"/>
          </a:ln>
          <a:effectLst/>
        </p:spPr>
      </p:sp>
      <p:sp>
        <p:nvSpPr>
          <p:cNvPr id="9" name="Line2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P8AAAA8AAAAAQAAAAMAAAAAAAAAAAAAAAAAAAAAAAAAZAAAAGQAAAAB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EAAAE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8AAAB/f38AgICAA8zMzADAwP8Af39/AAAAAAAAAAAAAAAAAAAAAAAAAAAAIQAAABgAAAAUAAAAzCMAABIWAADNIwAAmhgAABAAAAAmAAAACAAAAP//////////"/>
              </a:ext>
            </a:extLst>
          </p:cNvSpPr>
          <p:nvPr/>
        </p:nvSpPr>
        <p:spPr>
          <a:xfrm>
            <a:off x="5819140" y="3587750"/>
            <a:ext cx="635" cy="411480"/>
          </a:xfrm>
          <a:prstGeom prst="line">
            <a:avLst/>
          </a:prstGeom>
          <a:noFill/>
          <a:ln w="38100" cap="flat" cmpd="sng" algn="ctr">
            <a:solidFill>
              <a:srgbClr val="FF0000">
                <a:alpha val="70000"/>
              </a:srgbClr>
            </a:solidFill>
            <a:prstDash val="solid"/>
            <a:headEnd type="none"/>
            <a:tailEnd type="stealth" w="med" len="med"/>
          </a:ln>
          <a:effectLst/>
        </p:spPr>
      </p:sp>
      <p:sp>
        <p:nvSpPr>
          <p:cNvPr id="10" name="Line3"/>
          <p:cNvSpPr>
            <a:extLst>
              <a:ext uri="smNativeData">
                <pr:smNativeData xmlns:pr="smNativeData" xmlns="smNativeData" val="SMDATA_15_yzA+aR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P8AAAA8AAAAAQAAAAMAAAAAAAAAAAAAAAAAAAAAAAAAZAAAAGQAAAAB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e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P8AAAB/f38AgICAA8zMzADAwP8Af39/AAAAAAAAAAAAAAAAAAAAAAAAAAAAIQAAABgAAAAUAAAAwCMAALEdAADBIwAAOSAAABAAAAAmAAAACAAAAP//////////"/>
              </a:ext>
            </a:extLst>
          </p:cNvSpPr>
          <p:nvPr/>
        </p:nvSpPr>
        <p:spPr>
          <a:xfrm>
            <a:off x="5811520" y="4826635"/>
            <a:ext cx="635" cy="411480"/>
          </a:xfrm>
          <a:prstGeom prst="line">
            <a:avLst/>
          </a:prstGeom>
          <a:noFill/>
          <a:ln w="38100" cap="flat" cmpd="sng" algn="ctr">
            <a:solidFill>
              <a:srgbClr val="FF0000">
                <a:alpha val="70000"/>
              </a:srgbClr>
            </a:solidFill>
            <a:prstDash val="solid"/>
            <a:headEnd type="none"/>
            <a:tailEnd type="stealth" w="med" len="med"/>
          </a:ln>
          <a:effectLst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s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JQBAABtHAAA4AYAABAAAAAmAAAACAAAAAEAAAAAAAAA"/>
              </a:ext>
            </a:extLst>
          </p:cNvSpPr>
          <p:nvPr>
            <p:ph type="title"/>
          </p:nvPr>
        </p:nvSpPr>
        <p:spPr>
          <a:xfrm>
            <a:off x="609600" y="256540"/>
            <a:ext cx="4011295" cy="861060"/>
          </a:xfrm>
        </p:spPr>
        <p:txBody>
          <a:bodyPr/>
          <a:lstStyle/>
          <a:p>
            <a:pPr>
              <a:lnSpc>
                <a:spcPct val="150000"/>
              </a:lnSpc>
              <a:defRPr sz="4400" b="0" cap="none"/>
            </a:pPr>
            <a:r>
              <a:t>Async Loading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w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QIAABtHAAAbBMAABAAAAAmAAAACAAAAAEAAAAAAAAA"/>
              </a:ext>
            </a:extLst>
          </p:cNvSpPr>
          <p:nvPr>
            <p:ph type="body" idx="2"/>
          </p:nvPr>
        </p:nvSpPr>
        <p:spPr>
          <a:xfrm>
            <a:off x="609600" y="1435100"/>
            <a:ext cx="4011295" cy="1722120"/>
          </a:xfrm>
        </p:spPr>
        <p:txBody>
          <a:bodyPr/>
          <a:lstStyle/>
          <a:p>
            <a:pPr>
              <a:lnSpc>
                <a:spcPct val="10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  <a:r>
              <a:t>Uses GtkSourceView.FileLoader</a:t>
            </a:r>
          </a:p>
          <a:p>
            <a:pPr>
              <a:lnSpc>
                <a:spcPct val="10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</a:p>
          <a:p>
            <a:pPr>
              <a:lnSpc>
                <a:spcPct val="10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  <a:r>
              <a:t>Fully cancellable</a:t>
            </a:r>
          </a:p>
          <a:p>
            <a:pPr>
              <a:lnSpc>
                <a:spcPct val="10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</a:p>
          <a:p>
            <a:pPr>
              <a:lnSpc>
                <a:spcPct val="100000"/>
              </a:lnSpc>
              <a:buFont typeface="Wingdings" pitchFamily="2" charset="2"/>
              <a:buBlip>
                <a:blip r:embed="rId2"/>
              </a:buBlip>
              <p:prBullet>
                <a:buBlip>
                  <a:blip r:embed="rId2"/>
                </a:buBlip>
              </p:prBullet>
              <a:defRPr sz="2000" cap="none"/>
            </a:pPr>
            <a:r>
              <a:t>UI stays responsive while loading</a:t>
            </a:r>
          </a:p>
        </p:txBody>
      </p:sp>
      <p:sp>
        <p:nvSpPr>
          <p:cNvPr id="4" name="Textbox1"/>
          <p:cNvSpPr txBox="1">
            <a:extLst>
              <a:ext uri="smNativeData">
                <pr:smNativeData xmlns:pr="smNativeData" xmlns="smNativeData" val="SMDATA_15_yzA+aR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QIAAD/fwAA/38AAAAAAAAJAAAABAAAAEkF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+QMAAHMVAABAHAAAwyUAABAgAAAmAAAACAAAAP//////////"/>
              </a:ext>
            </a:extLst>
          </p:cNvSpPr>
          <p:nvPr/>
        </p:nvSpPr>
        <p:spPr>
          <a:xfrm>
            <a:off x="645795" y="3486785"/>
            <a:ext cx="3946525" cy="2651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loader = GtkSource.FileLoader.new(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buffer,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src_file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)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loader.load_async(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priority,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cancellable,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None,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None,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on_loaded,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()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)</a:t>
            </a:r>
          </a:p>
        </p:txBody>
      </p:sp>
      <p:pic>
        <p:nvPicPr>
          <p:cNvPr id="5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NDQ0N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FMdAACVBgAAQEcAAMkgAAAQAAAAJgAAAAgAAAABgQAA/////w=="/>
              </a:ext>
            </a:extLst>
          </p:cNvPicPr>
          <p:nvPr>
            <p:ph type="clipArt" idx="1"/>
          </p:nvPr>
        </p:nvPicPr>
        <p:blipFill>
          <a:blip r:embed="rId3"/>
          <a:stretch>
            <a:fillRect/>
          </a:stretch>
        </p:blipFill>
        <p:spPr>
          <a:xfrm>
            <a:off x="4766945" y="1069975"/>
            <a:ext cx="6815455" cy="42595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s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JQBAABtHAAA4AYAABAAAAAmAAAACAAAAAEAAAAAAAAA"/>
              </a:ext>
            </a:extLst>
          </p:cNvSpPr>
          <p:nvPr>
            <p:ph type="title"/>
          </p:nvPr>
        </p:nvSpPr>
        <p:spPr>
          <a:xfrm>
            <a:off x="609600" y="256540"/>
            <a:ext cx="4011295" cy="861060"/>
          </a:xfrm>
        </p:spPr>
        <p:txBody>
          <a:bodyPr/>
          <a:lstStyle/>
          <a:p>
            <a:pPr>
              <a:lnSpc>
                <a:spcPct val="150000"/>
              </a:lnSpc>
              <a:defRPr sz="4400" b="0" cap="none"/>
            </a:pPr>
            <a:r>
              <a:t>Async Search</a:t>
            </a:r>
          </a:p>
        </p:txBody>
      </p:sp>
      <p:pic>
        <p:nvPicPr>
          <p:cNvPr id="3" name="SlideText1"/>
          <p:cNvPicPr>
            <a:picLocks noGrp="1" noChangeArrowheads="1" noChangeAspect="1"/>
            <a:extLst>
              <a:ext uri="smNativeData">
                <pr:smNativeData xmlns:pr="smNativeData" xmlns="smNativeData" val="SMDATA_17_yzA+aR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PDw8P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FMdAACVBgAAQEcAAMkgAAAQAAAAJgAAAAgAAAABgQAA/////w=="/>
              </a:ext>
            </a:extLst>
          </p:cNvPicPr>
          <p:nvPr>
            <p:ph type="clipArt" idx="1"/>
          </p:nvPr>
        </p:nvPicPr>
        <p:blipFill>
          <a:blip r:embed="rId2"/>
          <a:stretch>
            <a:fillRect/>
          </a:stretch>
        </p:blipFill>
        <p:spPr>
          <a:xfrm>
            <a:off x="4766945" y="1069975"/>
            <a:ext cx="6815455" cy="42595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yzA+aR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QIAABtHAAAThQAABAAAAAmAAAACAAAAAEAAAAAAAAA"/>
              </a:ext>
            </a:extLst>
          </p:cNvSpPr>
          <p:nvPr>
            <p:ph type="body" idx="2"/>
          </p:nvPr>
        </p:nvSpPr>
        <p:spPr>
          <a:xfrm>
            <a:off x="609600" y="1435100"/>
            <a:ext cx="4011295" cy="1865630"/>
          </a:xfrm>
        </p:spPr>
        <p:txBody>
          <a:bodyPr/>
          <a:lstStyle/>
          <a:p>
            <a:pPr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  <a:r>
              <a:t>Async search using SearchContext</a:t>
            </a:r>
          </a:p>
          <a:p>
            <a:pPr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</a:p>
          <a:p>
            <a:pPr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  <a:r>
              <a:t>Live result count</a:t>
            </a:r>
          </a:p>
          <a:p>
            <a:pPr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</a:p>
          <a:p>
            <a:pPr>
              <a:lnSpc>
                <a:spcPct val="100000"/>
              </a:lnSpc>
              <a:buFont typeface="Wingdings" pitchFamily="2" charset="2"/>
              <a:buBlip>
                <a:blip r:embed="rId3"/>
              </a:buBlip>
              <p:prBullet>
                <a:buBlip>
                  <a:blip r:embed="rId3"/>
                </a:buBlip>
              </p:prBullet>
              <a:defRPr sz="2000" cap="none"/>
            </a:pPr>
            <a:r>
              <a:t>Replace step-by-step without UI </a:t>
            </a:r>
          </a:p>
          <a:p>
            <a:pPr>
              <a:lnSpc>
                <a:spcPct val="100000"/>
              </a:lnSpc>
              <a:buNone/>
              <p:prBullet>
                <a:buNone/>
              </p:prBullet>
              <a:defRPr sz="2000" cap="none"/>
            </a:pPr>
            <a:r>
              <a:t>    freezing</a:t>
            </a:r>
          </a:p>
        </p:txBody>
      </p:sp>
      <p:sp>
        <p:nvSpPr>
          <p:cNvPr id="5" name="Textbox1"/>
          <p:cNvSpPr txBox="1">
            <a:extLst>
              <a:ext uri="smNativeData">
                <pr:smNativeData xmlns:pr="smNativeData" xmlns="smNativeData" val="SMDATA_15_yzA+aR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QIAAD/fwAA/38AAAAAAAAJAAAABAAAAAEAA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+QMAADUXAABAHAAA5SQAABAgAAAmAAAACAAAAP//////////"/>
              </a:ext>
            </a:extLst>
          </p:cNvSpPr>
          <p:nvPr/>
        </p:nvSpPr>
        <p:spPr>
          <a:xfrm>
            <a:off x="645795" y="3772535"/>
            <a:ext cx="3946525" cy="22250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ctx = GtkSource.SearchContext.new(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buffer,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GtkSource.SearchSettings()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)</a:t>
            </a:r>
            <a:br/>
            <a:r>
              <a:t>ctx.forward_async(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iter,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cancellable,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on_match,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	None</a:t>
            </a:r>
          </a:p>
          <a:p>
            <a:pPr>
              <a:defRPr sz="1400" cap="none">
                <a:latin typeface="Nimbus Mono PS" pitchFamily="1" charset="0"/>
                <a:ea typeface="Nimbus Mono PS" pitchFamily="1" charset="0"/>
                <a:cs typeface="Nimbus Mono PS" pitchFamily="1" charset="0"/>
              </a:defRPr>
            </a:pPr>
            <a: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SimSun"/>
        <a:cs typeface="Times New Roman"/>
      </a:majorFont>
      <a:minorFont>
        <a:latin typeface="Calibri"/>
        <a:ea typeface="SimSun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9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0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jeck</cp:lastModifiedBy>
  <cp:revision>0</cp:revision>
  <dcterms:created xsi:type="dcterms:W3CDTF">2019-09-07T23:45:32Z</dcterms:created>
  <dcterms:modified xsi:type="dcterms:W3CDTF">2025-12-14T02:36:43Z</dcterms:modified>
</cp:coreProperties>
</file>